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322" r:id="rId3"/>
    <p:sldId id="326" r:id="rId4"/>
    <p:sldId id="347" r:id="rId5"/>
    <p:sldId id="323" r:id="rId6"/>
    <p:sldId id="354" r:id="rId7"/>
    <p:sldId id="349" r:id="rId8"/>
    <p:sldId id="350" r:id="rId9"/>
    <p:sldId id="351" r:id="rId10"/>
    <p:sldId id="352" r:id="rId11"/>
    <p:sldId id="334" r:id="rId12"/>
    <p:sldId id="348" r:id="rId13"/>
    <p:sldId id="353" r:id="rId14"/>
  </p:sldIdLst>
  <p:sldSz cx="10693400" cy="7562850"/>
  <p:notesSz cx="756285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7D0151"/>
    <a:srgbClr val="6F0148"/>
    <a:srgbClr val="339966"/>
    <a:srgbClr val="D5E7DB"/>
    <a:srgbClr val="BFE3D0"/>
    <a:srgbClr val="37441C"/>
    <a:srgbClr val="59033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11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F7ADA-F089-4700-A507-4B41031F8BD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09F12E0-E4C3-4DB2-8311-110BBC0CD2F3}">
      <dgm:prSet phldrT="[Текст]" custT="1"/>
      <dgm:spPr/>
      <dgm:t>
        <a:bodyPr/>
        <a:lstStyle/>
        <a:p>
          <a:pPr algn="ctr"/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Официальные сайты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</dgm:t>
    </dgm:pt>
    <dgm:pt modelId="{F7AF38E0-337B-41A0-8C2E-B34812640133}" type="parTrans" cxnId="{0333D6EB-767D-4B1D-9B25-B6DC99C69266}">
      <dgm:prSet/>
      <dgm:spPr/>
      <dgm:t>
        <a:bodyPr/>
        <a:lstStyle/>
        <a:p>
          <a:pPr algn="ctr"/>
          <a:endParaRPr lang="ru-RU"/>
        </a:p>
      </dgm:t>
    </dgm:pt>
    <dgm:pt modelId="{A38C01FC-4BD7-49FF-B3DB-817181CAF374}" type="sibTrans" cxnId="{0333D6EB-767D-4B1D-9B25-B6DC99C69266}">
      <dgm:prSet/>
      <dgm:spPr/>
      <dgm:t>
        <a:bodyPr/>
        <a:lstStyle/>
        <a:p>
          <a:pPr algn="ctr"/>
          <a:endParaRPr lang="ru-RU"/>
        </a:p>
      </dgm:t>
    </dgm:pt>
    <dgm:pt modelId="{94F3A254-8201-4FA6-A382-1F3EC97799E4}">
      <dgm:prSet phldrT="[Текст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База данных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 «Социальное обслуживание»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</dgm:t>
    </dgm:pt>
    <dgm:pt modelId="{F77DF2C2-6214-4D7C-81DC-B2A8D70BCABF}" type="parTrans" cxnId="{BD930C8E-2240-497C-808B-CA6466FD483A}">
      <dgm:prSet/>
      <dgm:spPr/>
      <dgm:t>
        <a:bodyPr/>
        <a:lstStyle/>
        <a:p>
          <a:pPr algn="ctr"/>
          <a:endParaRPr lang="ru-RU"/>
        </a:p>
      </dgm:t>
    </dgm:pt>
    <dgm:pt modelId="{3B3ABA74-EF26-4CB8-BE20-74040B1BA969}" type="sibTrans" cxnId="{BD930C8E-2240-497C-808B-CA6466FD483A}">
      <dgm:prSet/>
      <dgm:spPr/>
      <dgm:t>
        <a:bodyPr/>
        <a:lstStyle/>
        <a:p>
          <a:pPr algn="ctr"/>
          <a:endParaRPr lang="ru-RU"/>
        </a:p>
      </dgm:t>
    </dgm:pt>
    <dgm:pt modelId="{F7C5B235-93FC-4B62-9D5D-BB458F49474D}">
      <dgm:prSet phldrT="[Текст]" custT="1"/>
      <dgm:spPr/>
      <dgm:t>
        <a:bodyPr/>
        <a:lstStyle/>
        <a:p>
          <a:pPr algn="ctr"/>
          <a:endParaRPr lang="ru-RU" sz="1400" i="1" kern="0" dirty="0">
            <a:latin typeface="Arial Unicode MS" pitchFamily="34" charset="-128"/>
            <a:ea typeface="Arial Unicode MS" pitchFamily="34" charset="-128"/>
            <a:cs typeface="Arial Unicode MS" pitchFamily="34" charset="-128"/>
            <a:sym typeface="Roboto Regular" charset="0"/>
          </a:endParaRPr>
        </a:p>
      </dgm:t>
    </dgm:pt>
    <dgm:pt modelId="{00211DD0-D0B7-4535-968D-452B7E53F8A0}" type="parTrans" cxnId="{8D72C025-D64B-4E9E-A00F-F6AF31435523}">
      <dgm:prSet/>
      <dgm:spPr/>
      <dgm:t>
        <a:bodyPr/>
        <a:lstStyle/>
        <a:p>
          <a:pPr algn="ctr"/>
          <a:endParaRPr lang="ru-RU"/>
        </a:p>
      </dgm:t>
    </dgm:pt>
    <dgm:pt modelId="{4559D1BB-BF01-4FA3-AD1A-3A036D52452C}" type="sibTrans" cxnId="{8D72C025-D64B-4E9E-A00F-F6AF31435523}">
      <dgm:prSet/>
      <dgm:spPr/>
      <dgm:t>
        <a:bodyPr/>
        <a:lstStyle/>
        <a:p>
          <a:pPr algn="ctr"/>
          <a:endParaRPr lang="ru-RU"/>
        </a:p>
      </dgm:t>
    </dgm:pt>
    <dgm:pt modelId="{E2CBEB9A-A264-4D68-8F3A-1DB00DEC2E5F}">
      <dgm:prSet custT="1"/>
      <dgm:spPr/>
      <dgm:t>
        <a:bodyPr/>
        <a:lstStyle/>
        <a:p>
          <a:pPr algn="ctr">
            <a:lnSpc>
              <a:spcPct val="100000"/>
            </a:lnSpc>
          </a:pPr>
          <a:endParaRPr lang="ru-RU" sz="1400" b="0" i="1" kern="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  <a:sym typeface="Roboto Regular" charset="0"/>
          </a:endParaRPr>
        </a:p>
        <a:p>
          <a:pPr algn="ctr">
            <a:lnSpc>
              <a:spcPct val="100000"/>
            </a:lnSpc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Общественные советы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</dgm:t>
    </dgm:pt>
    <dgm:pt modelId="{DDCC7125-56A9-41E1-B5FD-D7B1713B1E3A}" type="parTrans" cxnId="{442B15A1-F625-4697-8BF8-594CB32F1E3F}">
      <dgm:prSet/>
      <dgm:spPr/>
      <dgm:t>
        <a:bodyPr/>
        <a:lstStyle/>
        <a:p>
          <a:pPr algn="ctr"/>
          <a:endParaRPr lang="ru-RU"/>
        </a:p>
      </dgm:t>
    </dgm:pt>
    <dgm:pt modelId="{4C5533FE-2895-4A63-AF2A-9DAFC7210E80}" type="sibTrans" cxnId="{442B15A1-F625-4697-8BF8-594CB32F1E3F}">
      <dgm:prSet/>
      <dgm:spPr/>
      <dgm:t>
        <a:bodyPr/>
        <a:lstStyle/>
        <a:p>
          <a:pPr algn="ctr"/>
          <a:endParaRPr lang="ru-RU"/>
        </a:p>
      </dgm:t>
    </dgm:pt>
    <dgm:pt modelId="{B21F80D5-956B-48A7-B761-7504A3DDE943}">
      <dgm:prSet phldrT="[Текст]" custT="1"/>
      <dgm:spPr/>
      <dgm:t>
        <a:bodyPr/>
        <a:lstStyle/>
        <a:p>
          <a:pPr algn="ctr"/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Работа со СМИ </a:t>
          </a:r>
        </a:p>
        <a:p>
          <a:pPr algn="ctr"/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(статьи, репортажи, социальные рекламы)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</dgm:t>
    </dgm:pt>
    <dgm:pt modelId="{6A805E6C-C855-4EAF-9A3F-1F6CD82EA919}" type="sibTrans" cxnId="{A6730B2A-0CA4-495C-894E-726B8A65E3CE}">
      <dgm:prSet/>
      <dgm:spPr/>
      <dgm:t>
        <a:bodyPr/>
        <a:lstStyle/>
        <a:p>
          <a:pPr algn="ctr"/>
          <a:endParaRPr lang="ru-RU"/>
        </a:p>
      </dgm:t>
    </dgm:pt>
    <dgm:pt modelId="{D7160C4D-4B5B-4D63-90BA-A6FF256F5592}" type="parTrans" cxnId="{A6730B2A-0CA4-495C-894E-726B8A65E3CE}">
      <dgm:prSet/>
      <dgm:spPr/>
      <dgm:t>
        <a:bodyPr/>
        <a:lstStyle/>
        <a:p>
          <a:pPr algn="ctr"/>
          <a:endParaRPr lang="ru-RU"/>
        </a:p>
      </dgm:t>
    </dgm:pt>
    <dgm:pt modelId="{57F21DEC-B726-4F3A-B845-E53480860656}">
      <dgm:prSet custT="1"/>
      <dgm:spPr/>
      <dgm:t>
        <a:bodyPr/>
        <a:lstStyle/>
        <a:p>
          <a:pPr algn="ctr"/>
          <a:r>
            <a:rPr lang="ru-RU" sz="2000" b="1" i="1" dirty="0" smtClean="0"/>
            <a:t>Некоммерческие организации</a:t>
          </a:r>
        </a:p>
        <a:p>
          <a:pPr algn="l"/>
          <a:r>
            <a:rPr lang="ru-RU" sz="1600" b="1" i="1" dirty="0" smtClean="0"/>
            <a:t> Совет отцов Приморского края;  Приморское региональное отделение Российского Детского Фонда; Приморский краевой общественный благотворительный фонд защиты материнства и детства «Мама»; Приморское региональное отделение Всероссийского общественного движения «Матери России»; АНО «Дальневосточный центр развития гражданских инициатив и социального партнерства»</a:t>
          </a:r>
        </a:p>
      </dgm:t>
    </dgm:pt>
    <dgm:pt modelId="{58767481-DA6C-4A13-9CDF-D7CFA999B3B5}" type="parTrans" cxnId="{1BADB91E-8965-4027-BF4E-D90D2F59C9BE}">
      <dgm:prSet/>
      <dgm:spPr/>
      <dgm:t>
        <a:bodyPr/>
        <a:lstStyle/>
        <a:p>
          <a:endParaRPr lang="ru-RU"/>
        </a:p>
      </dgm:t>
    </dgm:pt>
    <dgm:pt modelId="{CB59934A-2A58-4978-9357-1BC45FA4B6BF}" type="sibTrans" cxnId="{1BADB91E-8965-4027-BF4E-D90D2F59C9BE}">
      <dgm:prSet/>
      <dgm:spPr/>
      <dgm:t>
        <a:bodyPr/>
        <a:lstStyle/>
        <a:p>
          <a:endParaRPr lang="ru-RU"/>
        </a:p>
      </dgm:t>
    </dgm:pt>
    <dgm:pt modelId="{7D0BA7A9-614A-4B6D-A236-2628C56199DF}" type="pres">
      <dgm:prSet presAssocID="{C54F7ADA-F089-4700-A507-4B41031F8B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A509D13-1C7D-49D7-8935-3118D9514A44}" type="pres">
      <dgm:prSet presAssocID="{C54F7ADA-F089-4700-A507-4B41031F8BD4}" presName="Name1" presStyleCnt="0"/>
      <dgm:spPr/>
      <dgm:t>
        <a:bodyPr/>
        <a:lstStyle/>
        <a:p>
          <a:endParaRPr lang="ru-RU"/>
        </a:p>
      </dgm:t>
    </dgm:pt>
    <dgm:pt modelId="{1C2E178A-0F83-4CB4-8BE6-58ACF5398477}" type="pres">
      <dgm:prSet presAssocID="{C54F7ADA-F089-4700-A507-4B41031F8BD4}" presName="cycle" presStyleCnt="0"/>
      <dgm:spPr/>
      <dgm:t>
        <a:bodyPr/>
        <a:lstStyle/>
        <a:p>
          <a:endParaRPr lang="ru-RU"/>
        </a:p>
      </dgm:t>
    </dgm:pt>
    <dgm:pt modelId="{07FDF2C5-A2F3-4F80-8B0F-55EC7994ACFE}" type="pres">
      <dgm:prSet presAssocID="{C54F7ADA-F089-4700-A507-4B41031F8BD4}" presName="srcNode" presStyleLbl="node1" presStyleIdx="0" presStyleCnt="5"/>
      <dgm:spPr/>
      <dgm:t>
        <a:bodyPr/>
        <a:lstStyle/>
        <a:p>
          <a:endParaRPr lang="ru-RU"/>
        </a:p>
      </dgm:t>
    </dgm:pt>
    <dgm:pt modelId="{9C624A86-91A9-4DAE-9ACB-F6BB234AA40B}" type="pres">
      <dgm:prSet presAssocID="{C54F7ADA-F089-4700-A507-4B41031F8BD4}" presName="conn" presStyleLbl="parChTrans1D2" presStyleIdx="0" presStyleCnt="1"/>
      <dgm:spPr/>
      <dgm:t>
        <a:bodyPr/>
        <a:lstStyle/>
        <a:p>
          <a:endParaRPr lang="ru-RU"/>
        </a:p>
      </dgm:t>
    </dgm:pt>
    <dgm:pt modelId="{B6055FA0-BBD4-4CD0-9742-2F579733A4F9}" type="pres">
      <dgm:prSet presAssocID="{C54F7ADA-F089-4700-A507-4B41031F8BD4}" presName="extraNode" presStyleLbl="node1" presStyleIdx="0" presStyleCnt="5"/>
      <dgm:spPr/>
      <dgm:t>
        <a:bodyPr/>
        <a:lstStyle/>
        <a:p>
          <a:endParaRPr lang="ru-RU"/>
        </a:p>
      </dgm:t>
    </dgm:pt>
    <dgm:pt modelId="{4F016C79-3C0D-4008-9A93-192E79D0EC9A}" type="pres">
      <dgm:prSet presAssocID="{C54F7ADA-F089-4700-A507-4B41031F8BD4}" presName="dstNode" presStyleLbl="node1" presStyleIdx="0" presStyleCnt="5"/>
      <dgm:spPr/>
      <dgm:t>
        <a:bodyPr/>
        <a:lstStyle/>
        <a:p>
          <a:endParaRPr lang="ru-RU"/>
        </a:p>
      </dgm:t>
    </dgm:pt>
    <dgm:pt modelId="{B3F84CAA-5FE0-44AD-9354-DCDEB2093BA9}" type="pres">
      <dgm:prSet presAssocID="{D09F12E0-E4C3-4DB2-8311-110BBC0CD2F3}" presName="text_1" presStyleLbl="node1" presStyleIdx="0" presStyleCnt="5" custLinFactNeighborX="1475" custLinFactNeighborY="-3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08EE-D2E8-46BC-AD80-38709430F56C}" type="pres">
      <dgm:prSet presAssocID="{D09F12E0-E4C3-4DB2-8311-110BBC0CD2F3}" presName="accent_1" presStyleCnt="0"/>
      <dgm:spPr/>
      <dgm:t>
        <a:bodyPr/>
        <a:lstStyle/>
        <a:p>
          <a:endParaRPr lang="ru-RU"/>
        </a:p>
      </dgm:t>
    </dgm:pt>
    <dgm:pt modelId="{18BCD7E3-68FF-4705-83D8-1B51C1B0B4DE}" type="pres">
      <dgm:prSet presAssocID="{D09F12E0-E4C3-4DB2-8311-110BBC0CD2F3}" presName="accentRepeatNode" presStyleLbl="solidFgAcc1" presStyleIdx="0" presStyleCnt="5" custLinFactNeighborX="-17942" custLinFactNeighborY="-21774"/>
      <dgm:spPr/>
      <dgm:t>
        <a:bodyPr/>
        <a:lstStyle/>
        <a:p>
          <a:endParaRPr lang="ru-RU"/>
        </a:p>
      </dgm:t>
    </dgm:pt>
    <dgm:pt modelId="{5E4D1BA9-23F9-46C2-AC14-2D9214A9DCFB}" type="pres">
      <dgm:prSet presAssocID="{94F3A254-8201-4FA6-A382-1F3EC97799E4}" presName="text_2" presStyleLbl="node1" presStyleIdx="1" presStyleCnt="5" custLinFactNeighborX="1841" custLinFactNeighborY="-6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817B7-1AF1-45D5-8BCE-C66EB9DC86F7}" type="pres">
      <dgm:prSet presAssocID="{94F3A254-8201-4FA6-A382-1F3EC97799E4}" presName="accent_2" presStyleCnt="0"/>
      <dgm:spPr/>
      <dgm:t>
        <a:bodyPr/>
        <a:lstStyle/>
        <a:p>
          <a:endParaRPr lang="ru-RU"/>
        </a:p>
      </dgm:t>
    </dgm:pt>
    <dgm:pt modelId="{798B2CA1-4E37-4EB2-BB31-73247F089943}" type="pres">
      <dgm:prSet presAssocID="{94F3A254-8201-4FA6-A382-1F3EC97799E4}" presName="accentRepeatNode" presStyleLbl="solidFgAcc1" presStyleIdx="1" presStyleCnt="5" custLinFactNeighborX="-23393" custLinFactNeighborY="-55277"/>
      <dgm:spPr/>
      <dgm:t>
        <a:bodyPr/>
        <a:lstStyle/>
        <a:p>
          <a:endParaRPr lang="ru-RU"/>
        </a:p>
      </dgm:t>
    </dgm:pt>
    <dgm:pt modelId="{A9CD2FAB-4313-4FFA-95BC-08952C7AB337}" type="pres">
      <dgm:prSet presAssocID="{B21F80D5-956B-48A7-B761-7504A3DDE943}" presName="text_3" presStyleLbl="node1" presStyleIdx="2" presStyleCnt="5" custLinFactY="-4070" custLinFactNeighborX="19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98BCF-BDA0-4EEE-9269-8F4F2C8BA5AD}" type="pres">
      <dgm:prSet presAssocID="{B21F80D5-956B-48A7-B761-7504A3DDE943}" presName="accent_3" presStyleCnt="0"/>
      <dgm:spPr/>
      <dgm:t>
        <a:bodyPr/>
        <a:lstStyle/>
        <a:p>
          <a:endParaRPr lang="ru-RU"/>
        </a:p>
      </dgm:t>
    </dgm:pt>
    <dgm:pt modelId="{2309DC96-103B-4F62-8317-8DF97C683A69}" type="pres">
      <dgm:prSet presAssocID="{B21F80D5-956B-48A7-B761-7504A3DDE943}" presName="accentRepeatNode" presStyleLbl="solidFgAcc1" presStyleIdx="2" presStyleCnt="5" custLinFactNeighborX="2242" custLinFactNeighborY="-80134"/>
      <dgm:spPr/>
      <dgm:t>
        <a:bodyPr/>
        <a:lstStyle/>
        <a:p>
          <a:endParaRPr lang="ru-RU"/>
        </a:p>
      </dgm:t>
    </dgm:pt>
    <dgm:pt modelId="{EE133578-8275-498D-9771-EB0E6F1B6A45}" type="pres">
      <dgm:prSet presAssocID="{E2CBEB9A-A264-4D68-8F3A-1DB00DEC2E5F}" presName="text_4" presStyleLbl="node1" presStyleIdx="3" presStyleCnt="5" custScaleX="100390" custLinFactY="-26708" custLinFactNeighborX="7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EA4A8-0790-42BA-B866-0A82B8526E31}" type="pres">
      <dgm:prSet presAssocID="{E2CBEB9A-A264-4D68-8F3A-1DB00DEC2E5F}" presName="accent_4" presStyleCnt="0"/>
      <dgm:spPr/>
      <dgm:t>
        <a:bodyPr/>
        <a:lstStyle/>
        <a:p>
          <a:endParaRPr lang="ru-RU"/>
        </a:p>
      </dgm:t>
    </dgm:pt>
    <dgm:pt modelId="{DADADA7B-7CAF-4C36-8021-08F53A9F713B}" type="pres">
      <dgm:prSet presAssocID="{E2CBEB9A-A264-4D68-8F3A-1DB00DEC2E5F}" presName="accentRepeatNode" presStyleLbl="solidFgAcc1" presStyleIdx="3" presStyleCnt="5" custLinFactNeighborX="18932" custLinFactNeighborY="-95899"/>
      <dgm:spPr/>
      <dgm:t>
        <a:bodyPr/>
        <a:lstStyle/>
        <a:p>
          <a:endParaRPr lang="ru-RU"/>
        </a:p>
      </dgm:t>
    </dgm:pt>
    <dgm:pt modelId="{66DF5446-766C-4061-B18E-E22C494AD58C}" type="pres">
      <dgm:prSet presAssocID="{57F21DEC-B726-4F3A-B845-E53480860656}" presName="text_5" presStyleLbl="node1" presStyleIdx="4" presStyleCnt="5" custScaleX="94554" custScaleY="249863" custLinFactNeighborX="3542" custLinFactNeighborY="-8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E6443-3012-49E1-AF3D-BA9A3E4A4444}" type="pres">
      <dgm:prSet presAssocID="{57F21DEC-B726-4F3A-B845-E53480860656}" presName="accent_5" presStyleCnt="0"/>
      <dgm:spPr/>
      <dgm:t>
        <a:bodyPr/>
        <a:lstStyle/>
        <a:p>
          <a:endParaRPr lang="ru-RU"/>
        </a:p>
      </dgm:t>
    </dgm:pt>
    <dgm:pt modelId="{6EE73A25-75A2-4DA5-A91B-061C5DFB87F0}" type="pres">
      <dgm:prSet presAssocID="{57F21DEC-B726-4F3A-B845-E53480860656}" presName="accentRepeatNode" presStyleLbl="solidFgAcc1" presStyleIdx="4" presStyleCnt="5" custLinFactNeighborX="54171" custLinFactNeighborY="-97239"/>
      <dgm:spPr/>
      <dgm:t>
        <a:bodyPr/>
        <a:lstStyle/>
        <a:p>
          <a:endParaRPr lang="ru-RU"/>
        </a:p>
      </dgm:t>
    </dgm:pt>
  </dgm:ptLst>
  <dgm:cxnLst>
    <dgm:cxn modelId="{130DDE11-2580-4BC8-88C6-5FD79AA9A9AD}" type="presOf" srcId="{D09F12E0-E4C3-4DB2-8311-110BBC0CD2F3}" destId="{B3F84CAA-5FE0-44AD-9354-DCDEB2093BA9}" srcOrd="0" destOrd="0" presId="urn:microsoft.com/office/officeart/2008/layout/VerticalCurvedList"/>
    <dgm:cxn modelId="{1BADB91E-8965-4027-BF4E-D90D2F59C9BE}" srcId="{C54F7ADA-F089-4700-A507-4B41031F8BD4}" destId="{57F21DEC-B726-4F3A-B845-E53480860656}" srcOrd="4" destOrd="0" parTransId="{58767481-DA6C-4A13-9CDF-D7CFA999B3B5}" sibTransId="{CB59934A-2A58-4978-9357-1BC45FA4B6BF}"/>
    <dgm:cxn modelId="{7DEC3038-547D-4850-8368-AF7417BB1643}" type="presOf" srcId="{B21F80D5-956B-48A7-B761-7504A3DDE943}" destId="{A9CD2FAB-4313-4FFA-95BC-08952C7AB337}" srcOrd="0" destOrd="0" presId="urn:microsoft.com/office/officeart/2008/layout/VerticalCurvedList"/>
    <dgm:cxn modelId="{A6730B2A-0CA4-495C-894E-726B8A65E3CE}" srcId="{C54F7ADA-F089-4700-A507-4B41031F8BD4}" destId="{B21F80D5-956B-48A7-B761-7504A3DDE943}" srcOrd="2" destOrd="0" parTransId="{D7160C4D-4B5B-4D63-90BA-A6FF256F5592}" sibTransId="{6A805E6C-C855-4EAF-9A3F-1F6CD82EA919}"/>
    <dgm:cxn modelId="{45D1E076-AE34-4BC5-8B44-ABC2AA642079}" type="presOf" srcId="{57F21DEC-B726-4F3A-B845-E53480860656}" destId="{66DF5446-766C-4061-B18E-E22C494AD58C}" srcOrd="0" destOrd="0" presId="urn:microsoft.com/office/officeart/2008/layout/VerticalCurvedList"/>
    <dgm:cxn modelId="{24EB3C5C-2629-45DB-BC1D-E8722ED7AA44}" type="presOf" srcId="{E2CBEB9A-A264-4D68-8F3A-1DB00DEC2E5F}" destId="{EE133578-8275-498D-9771-EB0E6F1B6A45}" srcOrd="0" destOrd="0" presId="urn:microsoft.com/office/officeart/2008/layout/VerticalCurvedList"/>
    <dgm:cxn modelId="{BFDE39DB-2822-4554-8B34-A2E0E7205FC7}" type="presOf" srcId="{A38C01FC-4BD7-49FF-B3DB-817181CAF374}" destId="{9C624A86-91A9-4DAE-9ACB-F6BB234AA40B}" srcOrd="0" destOrd="0" presId="urn:microsoft.com/office/officeart/2008/layout/VerticalCurvedList"/>
    <dgm:cxn modelId="{1A07D41C-E9D8-4A5A-8B8D-8E5133935EC6}" type="presOf" srcId="{94F3A254-8201-4FA6-A382-1F3EC97799E4}" destId="{5E4D1BA9-23F9-46C2-AC14-2D9214A9DCFB}" srcOrd="0" destOrd="0" presId="urn:microsoft.com/office/officeart/2008/layout/VerticalCurvedList"/>
    <dgm:cxn modelId="{9AE45740-2F15-4650-9561-3F7FBE2A8D7C}" type="presOf" srcId="{C54F7ADA-F089-4700-A507-4B41031F8BD4}" destId="{7D0BA7A9-614A-4B6D-A236-2628C56199DF}" srcOrd="0" destOrd="0" presId="urn:microsoft.com/office/officeart/2008/layout/VerticalCurvedList"/>
    <dgm:cxn modelId="{BD930C8E-2240-497C-808B-CA6466FD483A}" srcId="{C54F7ADA-F089-4700-A507-4B41031F8BD4}" destId="{94F3A254-8201-4FA6-A382-1F3EC97799E4}" srcOrd="1" destOrd="0" parTransId="{F77DF2C2-6214-4D7C-81DC-B2A8D70BCABF}" sibTransId="{3B3ABA74-EF26-4CB8-BE20-74040B1BA969}"/>
    <dgm:cxn modelId="{0333D6EB-767D-4B1D-9B25-B6DC99C69266}" srcId="{C54F7ADA-F089-4700-A507-4B41031F8BD4}" destId="{D09F12E0-E4C3-4DB2-8311-110BBC0CD2F3}" srcOrd="0" destOrd="0" parTransId="{F7AF38E0-337B-41A0-8C2E-B34812640133}" sibTransId="{A38C01FC-4BD7-49FF-B3DB-817181CAF374}"/>
    <dgm:cxn modelId="{442B15A1-F625-4697-8BF8-594CB32F1E3F}" srcId="{C54F7ADA-F089-4700-A507-4B41031F8BD4}" destId="{E2CBEB9A-A264-4D68-8F3A-1DB00DEC2E5F}" srcOrd="3" destOrd="0" parTransId="{DDCC7125-56A9-41E1-B5FD-D7B1713B1E3A}" sibTransId="{4C5533FE-2895-4A63-AF2A-9DAFC7210E80}"/>
    <dgm:cxn modelId="{8D72C025-D64B-4E9E-A00F-F6AF31435523}" srcId="{94F3A254-8201-4FA6-A382-1F3EC97799E4}" destId="{F7C5B235-93FC-4B62-9D5D-BB458F49474D}" srcOrd="0" destOrd="0" parTransId="{00211DD0-D0B7-4535-968D-452B7E53F8A0}" sibTransId="{4559D1BB-BF01-4FA3-AD1A-3A036D52452C}"/>
    <dgm:cxn modelId="{943F6B1C-54AE-4C0E-883D-7406DF093045}" type="presOf" srcId="{F7C5B235-93FC-4B62-9D5D-BB458F49474D}" destId="{5E4D1BA9-23F9-46C2-AC14-2D9214A9DCFB}" srcOrd="0" destOrd="1" presId="urn:microsoft.com/office/officeart/2008/layout/VerticalCurvedList"/>
    <dgm:cxn modelId="{A976A779-C802-49AD-A32E-E4963EDBFF58}" type="presParOf" srcId="{7D0BA7A9-614A-4B6D-A236-2628C56199DF}" destId="{9A509D13-1C7D-49D7-8935-3118D9514A44}" srcOrd="0" destOrd="0" presId="urn:microsoft.com/office/officeart/2008/layout/VerticalCurvedList"/>
    <dgm:cxn modelId="{A6DD5D06-4E41-45A3-BCDD-847D8C8E2911}" type="presParOf" srcId="{9A509D13-1C7D-49D7-8935-3118D9514A44}" destId="{1C2E178A-0F83-4CB4-8BE6-58ACF5398477}" srcOrd="0" destOrd="0" presId="urn:microsoft.com/office/officeart/2008/layout/VerticalCurvedList"/>
    <dgm:cxn modelId="{9FFD49E9-648F-4AEA-BBD8-C6EDF53EA87F}" type="presParOf" srcId="{1C2E178A-0F83-4CB4-8BE6-58ACF5398477}" destId="{07FDF2C5-A2F3-4F80-8B0F-55EC7994ACFE}" srcOrd="0" destOrd="0" presId="urn:microsoft.com/office/officeart/2008/layout/VerticalCurvedList"/>
    <dgm:cxn modelId="{A08C0E28-AFFA-4F4D-B1F2-AAE96E64F847}" type="presParOf" srcId="{1C2E178A-0F83-4CB4-8BE6-58ACF5398477}" destId="{9C624A86-91A9-4DAE-9ACB-F6BB234AA40B}" srcOrd="1" destOrd="0" presId="urn:microsoft.com/office/officeart/2008/layout/VerticalCurvedList"/>
    <dgm:cxn modelId="{A956BCF6-3C92-408A-BD0A-71F927BF89A0}" type="presParOf" srcId="{1C2E178A-0F83-4CB4-8BE6-58ACF5398477}" destId="{B6055FA0-BBD4-4CD0-9742-2F579733A4F9}" srcOrd="2" destOrd="0" presId="urn:microsoft.com/office/officeart/2008/layout/VerticalCurvedList"/>
    <dgm:cxn modelId="{C59FA0E4-3C56-4508-8622-9AEDB6AC214C}" type="presParOf" srcId="{1C2E178A-0F83-4CB4-8BE6-58ACF5398477}" destId="{4F016C79-3C0D-4008-9A93-192E79D0EC9A}" srcOrd="3" destOrd="0" presId="urn:microsoft.com/office/officeart/2008/layout/VerticalCurvedList"/>
    <dgm:cxn modelId="{E43F1832-E590-4A77-AA06-3562B0457E03}" type="presParOf" srcId="{9A509D13-1C7D-49D7-8935-3118D9514A44}" destId="{B3F84CAA-5FE0-44AD-9354-DCDEB2093BA9}" srcOrd="1" destOrd="0" presId="urn:microsoft.com/office/officeart/2008/layout/VerticalCurvedList"/>
    <dgm:cxn modelId="{0B95ABCB-DA7F-49ED-A2B1-82FFA00F2C41}" type="presParOf" srcId="{9A509D13-1C7D-49D7-8935-3118D9514A44}" destId="{F23F08EE-D2E8-46BC-AD80-38709430F56C}" srcOrd="2" destOrd="0" presId="urn:microsoft.com/office/officeart/2008/layout/VerticalCurvedList"/>
    <dgm:cxn modelId="{A3667579-DF59-4E52-82E6-DC0CF36D1904}" type="presParOf" srcId="{F23F08EE-D2E8-46BC-AD80-38709430F56C}" destId="{18BCD7E3-68FF-4705-83D8-1B51C1B0B4DE}" srcOrd="0" destOrd="0" presId="urn:microsoft.com/office/officeart/2008/layout/VerticalCurvedList"/>
    <dgm:cxn modelId="{5D840A44-3090-461A-BF45-D16CFBFBF042}" type="presParOf" srcId="{9A509D13-1C7D-49D7-8935-3118D9514A44}" destId="{5E4D1BA9-23F9-46C2-AC14-2D9214A9DCFB}" srcOrd="3" destOrd="0" presId="urn:microsoft.com/office/officeart/2008/layout/VerticalCurvedList"/>
    <dgm:cxn modelId="{E33172E9-98F2-458E-A038-653DA0B8002F}" type="presParOf" srcId="{9A509D13-1C7D-49D7-8935-3118D9514A44}" destId="{07A817B7-1AF1-45D5-8BCE-C66EB9DC86F7}" srcOrd="4" destOrd="0" presId="urn:microsoft.com/office/officeart/2008/layout/VerticalCurvedList"/>
    <dgm:cxn modelId="{12A7459C-3926-41AE-B829-640BBEED1B1D}" type="presParOf" srcId="{07A817B7-1AF1-45D5-8BCE-C66EB9DC86F7}" destId="{798B2CA1-4E37-4EB2-BB31-73247F089943}" srcOrd="0" destOrd="0" presId="urn:microsoft.com/office/officeart/2008/layout/VerticalCurvedList"/>
    <dgm:cxn modelId="{23B99895-DDA5-43B2-BA35-326AF2C75580}" type="presParOf" srcId="{9A509D13-1C7D-49D7-8935-3118D9514A44}" destId="{A9CD2FAB-4313-4FFA-95BC-08952C7AB337}" srcOrd="5" destOrd="0" presId="urn:microsoft.com/office/officeart/2008/layout/VerticalCurvedList"/>
    <dgm:cxn modelId="{3E234D5F-A2A1-4684-92F3-A30A3374A002}" type="presParOf" srcId="{9A509D13-1C7D-49D7-8935-3118D9514A44}" destId="{61498BCF-BDA0-4EEE-9269-8F4F2C8BA5AD}" srcOrd="6" destOrd="0" presId="urn:microsoft.com/office/officeart/2008/layout/VerticalCurvedList"/>
    <dgm:cxn modelId="{2B495D4B-10F8-4D97-97B0-98B49A10DA0D}" type="presParOf" srcId="{61498BCF-BDA0-4EEE-9269-8F4F2C8BA5AD}" destId="{2309DC96-103B-4F62-8317-8DF97C683A69}" srcOrd="0" destOrd="0" presId="urn:microsoft.com/office/officeart/2008/layout/VerticalCurvedList"/>
    <dgm:cxn modelId="{822A98A9-296F-4475-A5CA-1AB658CD1B60}" type="presParOf" srcId="{9A509D13-1C7D-49D7-8935-3118D9514A44}" destId="{EE133578-8275-498D-9771-EB0E6F1B6A45}" srcOrd="7" destOrd="0" presId="urn:microsoft.com/office/officeart/2008/layout/VerticalCurvedList"/>
    <dgm:cxn modelId="{49F053E2-7863-43FB-921A-3C4083C38D03}" type="presParOf" srcId="{9A509D13-1C7D-49D7-8935-3118D9514A44}" destId="{243EA4A8-0790-42BA-B866-0A82B8526E31}" srcOrd="8" destOrd="0" presId="urn:microsoft.com/office/officeart/2008/layout/VerticalCurvedList"/>
    <dgm:cxn modelId="{854398D1-93A0-441A-ADF5-4331D9D4E73E}" type="presParOf" srcId="{243EA4A8-0790-42BA-B866-0A82B8526E31}" destId="{DADADA7B-7CAF-4C36-8021-08F53A9F713B}" srcOrd="0" destOrd="0" presId="urn:microsoft.com/office/officeart/2008/layout/VerticalCurvedList"/>
    <dgm:cxn modelId="{B7B62461-749B-4548-A5B5-4280BD43BB92}" type="presParOf" srcId="{9A509D13-1C7D-49D7-8935-3118D9514A44}" destId="{66DF5446-766C-4061-B18E-E22C494AD58C}" srcOrd="9" destOrd="0" presId="urn:microsoft.com/office/officeart/2008/layout/VerticalCurvedList"/>
    <dgm:cxn modelId="{EFE41CCA-649C-4BAD-892D-83598E804414}" type="presParOf" srcId="{9A509D13-1C7D-49D7-8935-3118D9514A44}" destId="{841E6443-3012-49E1-AF3D-BA9A3E4A4444}" srcOrd="10" destOrd="0" presId="urn:microsoft.com/office/officeart/2008/layout/VerticalCurvedList"/>
    <dgm:cxn modelId="{0BA5CDEC-3E17-4F9D-B2C5-C9FE8A77C4E2}" type="presParOf" srcId="{841E6443-3012-49E1-AF3D-BA9A3E4A4444}" destId="{6EE73A25-75A2-4DA5-A91B-061C5DFB87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24A86-91A9-4DAE-9ACB-F6BB234AA40B}">
      <dsp:nvSpPr>
        <dsp:cNvPr id="0" name=""/>
        <dsp:cNvSpPr/>
      </dsp:nvSpPr>
      <dsp:spPr>
        <a:xfrm>
          <a:off x="-6032610" y="-1062221"/>
          <a:ext cx="7172428" cy="7172428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84CAA-5FE0-44AD-9354-DCDEB2093BA9}">
      <dsp:nvSpPr>
        <dsp:cNvPr id="0" name=""/>
        <dsp:cNvSpPr/>
      </dsp:nvSpPr>
      <dsp:spPr>
        <a:xfrm>
          <a:off x="576553" y="0"/>
          <a:ext cx="8208422" cy="6662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86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Официальные сайты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</dsp:txBody>
      <dsp:txXfrm>
        <a:off x="576553" y="0"/>
        <a:ext cx="8208422" cy="666287"/>
      </dsp:txXfrm>
    </dsp:sp>
    <dsp:sp modelId="{18BCD7E3-68FF-4705-83D8-1B51C1B0B4DE}">
      <dsp:nvSpPr>
        <dsp:cNvPr id="0" name=""/>
        <dsp:cNvSpPr/>
      </dsp:nvSpPr>
      <dsp:spPr>
        <a:xfrm>
          <a:off x="0" y="0"/>
          <a:ext cx="832859" cy="832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4D1BA9-23F9-46C2-AC14-2D9214A9DCFB}">
      <dsp:nvSpPr>
        <dsp:cNvPr id="0" name=""/>
        <dsp:cNvSpPr/>
      </dsp:nvSpPr>
      <dsp:spPr>
        <a:xfrm>
          <a:off x="1053995" y="737077"/>
          <a:ext cx="7730980" cy="666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866" tIns="50800" rIns="50800" bIns="50800" numCol="1" spcCol="1270" anchor="t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База данных</a:t>
          </a:r>
        </a:p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 «Социальное обслуживание»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0" dirty="0">
            <a:latin typeface="Arial Unicode MS" pitchFamily="34" charset="-128"/>
            <a:ea typeface="Arial Unicode MS" pitchFamily="34" charset="-128"/>
            <a:cs typeface="Arial Unicode MS" pitchFamily="34" charset="-128"/>
            <a:sym typeface="Roboto Regular" charset="0"/>
          </a:endParaRPr>
        </a:p>
      </dsp:txBody>
      <dsp:txXfrm>
        <a:off x="1053995" y="737077"/>
        <a:ext cx="7730980" cy="666287"/>
      </dsp:txXfrm>
    </dsp:sp>
    <dsp:sp modelId="{798B2CA1-4E37-4EB2-BB31-73247F089943}">
      <dsp:nvSpPr>
        <dsp:cNvPr id="0" name=""/>
        <dsp:cNvSpPr/>
      </dsp:nvSpPr>
      <dsp:spPr>
        <a:xfrm>
          <a:off x="360038" y="648072"/>
          <a:ext cx="832859" cy="832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CD2FAB-4313-4FFA-95BC-08952C7AB337}">
      <dsp:nvSpPr>
        <dsp:cNvPr id="0" name=""/>
        <dsp:cNvSpPr/>
      </dsp:nvSpPr>
      <dsp:spPr>
        <a:xfrm>
          <a:off x="1200532" y="1497444"/>
          <a:ext cx="7584443" cy="6662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86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Работа со СМИ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(статьи, репортажи, социальные рекламы)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</dsp:txBody>
      <dsp:txXfrm>
        <a:off x="1200532" y="1497444"/>
        <a:ext cx="7584443" cy="666287"/>
      </dsp:txXfrm>
    </dsp:sp>
    <dsp:sp modelId="{2309DC96-103B-4F62-8317-8DF97C683A69}">
      <dsp:nvSpPr>
        <dsp:cNvPr id="0" name=""/>
        <dsp:cNvSpPr/>
      </dsp:nvSpPr>
      <dsp:spPr>
        <a:xfrm>
          <a:off x="720077" y="1440160"/>
          <a:ext cx="832859" cy="832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133578-8275-498D-9771-EB0E6F1B6A45}">
      <dsp:nvSpPr>
        <dsp:cNvPr id="0" name=""/>
        <dsp:cNvSpPr/>
      </dsp:nvSpPr>
      <dsp:spPr>
        <a:xfrm>
          <a:off x="1016292" y="2345721"/>
          <a:ext cx="7761131" cy="6662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866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0" i="1" kern="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  <a:sym typeface="Roboto Regular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0" dirty="0" smtClean="0">
              <a:latin typeface="+mn-lt"/>
              <a:ea typeface="Arial Unicode MS" pitchFamily="34" charset="-128"/>
              <a:cs typeface="Times New Roman" pitchFamily="18" charset="0"/>
              <a:sym typeface="Roboto Regular" charset="0"/>
            </a:rPr>
            <a:t>Общественные советы</a:t>
          </a:r>
          <a:endParaRPr lang="ru-RU" sz="2000" b="1" i="1" kern="0" dirty="0">
            <a:latin typeface="+mn-lt"/>
            <a:ea typeface="Arial Unicode MS" pitchFamily="34" charset="-128"/>
            <a:cs typeface="Times New Roman" pitchFamily="18" charset="0"/>
            <a:sym typeface="Roboto Regular" charset="0"/>
          </a:endParaRPr>
        </a:p>
      </dsp:txBody>
      <dsp:txXfrm>
        <a:off x="1016292" y="2345721"/>
        <a:ext cx="7761131" cy="666287"/>
      </dsp:txXfrm>
    </dsp:sp>
    <dsp:sp modelId="{DADADA7B-7CAF-4C36-8021-08F53A9F713B}">
      <dsp:nvSpPr>
        <dsp:cNvPr id="0" name=""/>
        <dsp:cNvSpPr/>
      </dsp:nvSpPr>
      <dsp:spPr>
        <a:xfrm>
          <a:off x="712545" y="2307971"/>
          <a:ext cx="832859" cy="832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DF5446-766C-4061-B18E-E22C494AD58C}">
      <dsp:nvSpPr>
        <dsp:cNvPr id="0" name=""/>
        <dsp:cNvSpPr/>
      </dsp:nvSpPr>
      <dsp:spPr>
        <a:xfrm>
          <a:off x="1008114" y="3139572"/>
          <a:ext cx="7761391" cy="16648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86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Некоммерческие организации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Совет отцов Приморского края;  Приморское региональное отделение Российского Детского Фонда; Приморский краевой общественный благотворительный фонд защиты материнства и детства «Мама»; Приморское региональное отделение Всероссийского общественного движения «Матери России»; АНО «Дальневосточный центр развития гражданских инициатив и социального партнерства»</a:t>
          </a:r>
        </a:p>
      </dsp:txBody>
      <dsp:txXfrm>
        <a:off x="1008114" y="3139572"/>
        <a:ext cx="7761391" cy="1664805"/>
      </dsp:txXfrm>
    </dsp:sp>
    <dsp:sp modelId="{6EE73A25-75A2-4DA5-A91B-061C5DFB87F0}">
      <dsp:nvSpPr>
        <dsp:cNvPr id="0" name=""/>
        <dsp:cNvSpPr/>
      </dsp:nvSpPr>
      <dsp:spPr>
        <a:xfrm>
          <a:off x="528595" y="3295922"/>
          <a:ext cx="832859" cy="832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7310" cy="534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4418" y="1"/>
            <a:ext cx="3276187" cy="534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07C98-64A8-4040-A2BD-08BD65AEA814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6936"/>
            <a:ext cx="3277310" cy="534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4418" y="10156936"/>
            <a:ext cx="3276187" cy="534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7C37-C208-49D0-B107-29452C86E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43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7310" cy="534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4418" y="1"/>
            <a:ext cx="3276187" cy="534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D263-B83B-469A-ABC9-5D134B3BB95C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801688"/>
            <a:ext cx="56673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6734" y="5079590"/>
            <a:ext cx="6049382" cy="4812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936"/>
            <a:ext cx="3277310" cy="534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4418" y="10156936"/>
            <a:ext cx="3276187" cy="534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1895B-64DA-4CED-870F-1FBCEEFE0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5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81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государственной программы Приморского края «Социальная поддержка населения Приморского края  на 2013-2017 годы»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1895B-64DA-4CED-870F-1FBCEEFE0E3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1895B-64DA-4CED-870F-1FBCEEFE0E3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7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1895B-64DA-4CED-870F-1FBCEEFE0E3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56011"/>
            <a:ext cx="1338630" cy="3203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53360" y="4356011"/>
            <a:ext cx="1338641" cy="3203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30084" y="6653656"/>
            <a:ext cx="8031822" cy="906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2698" y="4356011"/>
            <a:ext cx="8879306" cy="2297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02909" y="1745915"/>
            <a:ext cx="4659630" cy="4611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9856" y="1985932"/>
            <a:ext cx="2882900" cy="4017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80245A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24" y="965804"/>
            <a:ext cx="8318350" cy="50783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982907"/>
            <a:ext cx="4724775" cy="41549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404"/>
            <a:ext cx="4724775" cy="164660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6" y="1982907"/>
            <a:ext cx="4726631" cy="41549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6" y="2398404"/>
            <a:ext cx="4726631" cy="164660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DF530302-7542-4BBE-9738-407A583E436A}" type="datetime1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5FFD2E04-A29F-40EF-B4A2-EBF9E68B7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8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7524" y="965804"/>
            <a:ext cx="8318350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1299" y="2480214"/>
            <a:ext cx="7550800" cy="3649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8714" y="2413273"/>
            <a:ext cx="10727620" cy="1440160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sz="3600" dirty="0"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82891" y="2125241"/>
            <a:ext cx="9433048" cy="1584576"/>
          </a:xfrm>
          <a:prstGeom prst="rect">
            <a:avLst/>
          </a:prstGeom>
        </p:spPr>
        <p:txBody>
          <a:bodyPr vert="horz" wrap="square" lIns="0" tIns="45251" rIns="0" bIns="0" rtlCol="0">
            <a:spAutoFit/>
          </a:bodyPr>
          <a:lstStyle/>
          <a:p>
            <a:pPr algn="ctr" hangingPunct="0"/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Семья</a:t>
            </a:r>
            <a:r>
              <a:rPr lang="ru-RU" sz="2000" dirty="0">
                <a:latin typeface="+mj-lt"/>
              </a:rPr>
              <a:t>, семейная политика</a:t>
            </a:r>
            <a:r>
              <a:rPr lang="ru-RU" sz="2000" dirty="0" smtClean="0">
                <a:latin typeface="+mj-lt"/>
              </a:rPr>
              <a:t>.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Работа с подростками, находящимися в конфликте с обществом и законом.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Региональные </a:t>
            </a:r>
            <a:r>
              <a:rPr lang="ru-RU" sz="2000" dirty="0">
                <a:latin typeface="+mj-lt"/>
              </a:rPr>
              <a:t>модели оказания социальной помощи.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Что </a:t>
            </a:r>
            <a:r>
              <a:rPr lang="ru-RU" sz="2000" dirty="0">
                <a:latin typeface="+mj-lt"/>
              </a:rPr>
              <a:t>могут гражданское </a:t>
            </a:r>
            <a:r>
              <a:rPr lang="ru-RU" sz="2000" dirty="0" smtClean="0">
                <a:latin typeface="+mj-lt"/>
              </a:rPr>
              <a:t>общество  </a:t>
            </a:r>
            <a:r>
              <a:rPr lang="ru-RU" sz="2000" dirty="0">
                <a:latin typeface="+mj-lt"/>
              </a:rPr>
              <a:t>и власть</a:t>
            </a:r>
            <a:r>
              <a:rPr lang="ru-RU" sz="2000" dirty="0" smtClean="0">
                <a:latin typeface="+mj-lt"/>
              </a:rPr>
              <a:t>?</a:t>
            </a:r>
            <a:endParaRPr lang="ru-RU" sz="2000" dirty="0">
              <a:latin typeface="+mj-lt"/>
            </a:endParaRPr>
          </a:p>
        </p:txBody>
      </p:sp>
      <p:sp>
        <p:nvSpPr>
          <p:cNvPr id="29" name="object 32"/>
          <p:cNvSpPr txBox="1">
            <a:spLocks/>
          </p:cNvSpPr>
          <p:nvPr/>
        </p:nvSpPr>
        <p:spPr>
          <a:xfrm>
            <a:off x="5922764" y="4202621"/>
            <a:ext cx="4193175" cy="1338354"/>
          </a:xfrm>
          <a:prstGeom prst="rect">
            <a:avLst/>
          </a:prstGeom>
        </p:spPr>
        <p:txBody>
          <a:bodyPr vert="horz" wrap="square" lIns="0" tIns="45251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kern="0" dirty="0" smtClean="0">
                <a:solidFill>
                  <a:srgbClr val="6600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Директор департамента труда и социального развития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kern="0" dirty="0" smtClean="0">
                <a:solidFill>
                  <a:srgbClr val="6600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Приморского края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i="1" kern="0" dirty="0" smtClean="0">
              <a:solidFill>
                <a:srgbClr val="6600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Лаврентьева Лилия Федоровна</a:t>
            </a:r>
            <a:endParaRPr kumimoji="0" lang="ru-RU" sz="2000" b="1" i="1" u="none" strike="noStrike" kern="0" spc="0" normalizeH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34" y="852904"/>
            <a:ext cx="10693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i="1" cap="all" dirty="0">
                <a:solidFill>
                  <a:srgbClr val="660033"/>
                </a:solidFill>
                <a:latin typeface="+mn-lt"/>
                <a:cs typeface="Myriad Pro Condensed"/>
              </a:rPr>
              <a:t>Департамент </a:t>
            </a:r>
            <a:r>
              <a:rPr lang="ru-RU" b="1" i="1" cap="all" dirty="0" smtClean="0">
                <a:solidFill>
                  <a:srgbClr val="660033"/>
                </a:solidFill>
                <a:latin typeface="+mn-lt"/>
                <a:cs typeface="Myriad Pro Condensed"/>
              </a:rPr>
              <a:t>труда и социального развития приморского края</a:t>
            </a:r>
            <a:endParaRPr lang="ru-RU" b="1" i="1" cap="all" dirty="0">
              <a:solidFill>
                <a:srgbClr val="660033"/>
              </a:solidFill>
              <a:latin typeface="+mn-lt"/>
              <a:cs typeface="Myriad Pro Condense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9017"/>
            <a:ext cx="1069200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АЗИАТСКО-ТИХООКЕАНСКИЙ САММИТ СОЦИАЛЬНЫХ РАБОТНИКОВ 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pic>
        <p:nvPicPr>
          <p:cNvPr id="1026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625"/>
            <a:ext cx="10693400" cy="19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1"/>
          <p:cNvSpPr/>
          <p:nvPr/>
        </p:nvSpPr>
        <p:spPr>
          <a:xfrm>
            <a:off x="-19535" y="6405755"/>
            <a:ext cx="10715947" cy="1157095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20" name="object 31"/>
          <p:cNvSpPr/>
          <p:nvPr/>
        </p:nvSpPr>
        <p:spPr>
          <a:xfrm>
            <a:off x="0" y="223884"/>
            <a:ext cx="10715947" cy="533205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Внедрение новых служб и технологий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54412" y="1475375"/>
            <a:ext cx="4937414" cy="8658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Технология оказания </a:t>
            </a:r>
            <a:r>
              <a:rPr lang="ru-RU" b="1" i="1" dirty="0">
                <a:solidFill>
                  <a:srgbClr val="0070C0"/>
                </a:solidFill>
              </a:rPr>
              <a:t>помощи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</a:rPr>
              <a:t>а</a:t>
            </a:r>
            <a:r>
              <a:rPr lang="ru-RU" b="1" i="1" dirty="0" smtClean="0">
                <a:solidFill>
                  <a:srgbClr val="0070C0"/>
                </a:solidFill>
              </a:rPr>
              <a:t>лкоголе-зависимым </a:t>
            </a:r>
            <a:r>
              <a:rPr lang="ru-RU" b="1" i="1" dirty="0">
                <a:solidFill>
                  <a:srgbClr val="0070C0"/>
                </a:solidFill>
              </a:rPr>
              <a:t>семьям </a:t>
            </a: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4412" y="2485281"/>
            <a:ext cx="4937414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Социальное </a:t>
            </a:r>
            <a:r>
              <a:rPr lang="ru-RU" b="1" i="1" dirty="0">
                <a:solidFill>
                  <a:srgbClr val="0070C0"/>
                </a:solidFill>
              </a:rPr>
              <a:t>картографирование</a:t>
            </a:r>
          </a:p>
          <a:p>
            <a:pPr algn="ctr"/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54412" y="3421384"/>
            <a:ext cx="4937414" cy="8286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ru-RU" b="1" i="1" dirty="0">
                <a:solidFill>
                  <a:srgbClr val="0070C0"/>
                </a:solidFill>
              </a:rPr>
              <a:t>Технология онлайн консультирования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54412" y="4357489"/>
            <a:ext cx="4937414" cy="8504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Т</a:t>
            </a:r>
            <a:r>
              <a:rPr lang="ru-RU" b="1" i="1" dirty="0" smtClean="0">
                <a:solidFill>
                  <a:srgbClr val="0070C0"/>
                </a:solidFill>
              </a:rPr>
              <a:t>ехнологии </a:t>
            </a:r>
            <a:r>
              <a:rPr lang="ru-RU" b="1" i="1" dirty="0">
                <a:solidFill>
                  <a:srgbClr val="0070C0"/>
                </a:solidFill>
              </a:rPr>
              <a:t>«Домашнее визитирование»</a:t>
            </a:r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54412" y="5365601"/>
            <a:ext cx="493741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Консультативные пункты  для подростков, находящихся </a:t>
            </a:r>
            <a:r>
              <a:rPr lang="ru-RU" b="1" i="1" dirty="0">
                <a:solidFill>
                  <a:srgbClr val="0070C0"/>
                </a:solidFill>
              </a:rPr>
              <a:t>в конфликте с обществом и законом</a:t>
            </a:r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" b="1"/>
          <a:stretch/>
        </p:blipFill>
        <p:spPr>
          <a:xfrm>
            <a:off x="162124" y="1475375"/>
            <a:ext cx="2394371" cy="2450066"/>
          </a:xfrm>
          <a:prstGeom prst="rect">
            <a:avLst/>
          </a:prstGeom>
        </p:spPr>
      </p:pic>
      <p:pic>
        <p:nvPicPr>
          <p:cNvPr id="3" name="Picture 2" descr="C:\Users\A9F6~1\AppData\Local\Temp\DSC05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79" y="1475375"/>
            <a:ext cx="2664297" cy="23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versia.ru/imgs/thumbs_news/1406617398_1292558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4069457"/>
            <a:ext cx="2396351" cy="22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9F6~1\AppData\Local\Temp\DSC0843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4013279"/>
            <a:ext cx="2664296" cy="22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1"/>
          <p:cNvSpPr/>
          <p:nvPr/>
        </p:nvSpPr>
        <p:spPr>
          <a:xfrm>
            <a:off x="-626" y="281960"/>
            <a:ext cx="10691915" cy="547137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sz="4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325041"/>
            <a:ext cx="10009112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i="1" kern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Единый </a:t>
            </a:r>
            <a:r>
              <a:rPr lang="ru-RU" altLang="ru-RU" sz="3200" i="1" kern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информационный </a:t>
            </a:r>
            <a:r>
              <a:rPr lang="ru-RU" altLang="ru-RU" sz="3200" i="1" kern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детский Телефон </a:t>
            </a:r>
            <a:r>
              <a:rPr lang="ru-RU" altLang="ru-RU" sz="3200" i="1" kern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доверия</a:t>
            </a:r>
            <a:endParaRPr lang="ru-RU" sz="3200" dirty="0">
              <a:latin typeface="+mj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42" name="Picture 2" descr="http://www.vseodetyah.com/editorfiles/kak-ostavit-rebenka-odnogo-doma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117129"/>
            <a:ext cx="6060672" cy="40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625"/>
            <a:ext cx="10693400" cy="19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rslastochka.ucoz.ru/img/telefon_dov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1117129"/>
            <a:ext cx="3240360" cy="40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267631950"/>
              </p:ext>
            </p:extLst>
          </p:nvPr>
        </p:nvGraphicFramePr>
        <p:xfrm>
          <a:off x="1314252" y="829097"/>
          <a:ext cx="8784976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ject 31"/>
          <p:cNvSpPr/>
          <p:nvPr/>
        </p:nvSpPr>
        <p:spPr>
          <a:xfrm>
            <a:off x="-626" y="281960"/>
            <a:ext cx="10691915" cy="547137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sz="41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369511"/>
            <a:ext cx="10081120" cy="74761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i="1" kern="1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Информационная открытость</a:t>
            </a:r>
            <a:endParaRPr lang="ru-RU" altLang="ru-RU" sz="3200" i="1" kern="12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54812" y="3925441"/>
            <a:ext cx="3942425" cy="679763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 33"/>
          <p:cNvSpPr/>
          <p:nvPr/>
        </p:nvSpPr>
        <p:spPr>
          <a:xfrm>
            <a:off x="6948891" y="5293593"/>
            <a:ext cx="3942425" cy="679763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i="1" kern="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Roboto Regular" charset="0"/>
            </a:endParaRPr>
          </a:p>
        </p:txBody>
      </p:sp>
      <p:pic>
        <p:nvPicPr>
          <p:cNvPr id="14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" y="5633475"/>
            <a:ext cx="10693400" cy="19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1"/>
          <p:cNvSpPr/>
          <p:nvPr/>
        </p:nvSpPr>
        <p:spPr>
          <a:xfrm>
            <a:off x="-626" y="281960"/>
            <a:ext cx="10691915" cy="1123201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sz="4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25041"/>
            <a:ext cx="9624060" cy="126047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i="1" kern="1200" dirty="0" smtClean="0">
                <a:latin typeface="+mn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ПРИОРИТЕТНЫЕ НАПРАВЛЕНИЯ </a:t>
            </a:r>
            <a:br>
              <a:rPr lang="ru-RU" altLang="ru-RU" sz="2800" i="1" kern="1200" dirty="0" smtClean="0">
                <a:latin typeface="+mn-lt"/>
                <a:ea typeface="Arial Unicode MS" pitchFamily="34" charset="-128"/>
                <a:cs typeface="Arial Unicode MS" pitchFamily="34" charset="-128"/>
                <a:sym typeface="Roboto Regular" charset="0"/>
              </a:rPr>
            </a:br>
            <a:r>
              <a:rPr lang="ru-RU" altLang="ru-RU" sz="2800" i="1" kern="1200" dirty="0" smtClean="0">
                <a:latin typeface="+mn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СЕМЕЙНОЙ ПОЛИТИКИ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148" y="1630246"/>
            <a:ext cx="10153128" cy="3687852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Создание условий для обеспечения семейного благополучия, ответственного родительства, повышения авторитета родителей в семье и обществе и поддержания социальной устойчивости каждой семьи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2200" i="1" kern="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Roboto Regular" charset="0"/>
            </a:endParaRPr>
          </a:p>
          <a:p>
            <a:pPr lvl="0"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i="1" kern="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Roboto Regular" charset="0"/>
              </a:rPr>
              <a:t>Построение конструктивного диалога: государственный, общественный, коммерческий сектора. Объединение усилий для оказания помощи семьям с детьми.</a:t>
            </a:r>
          </a:p>
          <a:p>
            <a:pPr lvl="0"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i="1" kern="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Roboto Regular" charset="0"/>
              </a:rPr>
              <a:t>Укрепление единого информационного пространства. </a:t>
            </a:r>
          </a:p>
          <a:p>
            <a:pPr lvl="0"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i="1" kern="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Roboto Regular" charset="0"/>
              </a:rPr>
              <a:t>Активизация семей посредством включения их в общественный сектор (общественную деятельность, социально-значимые мероприятия).</a:t>
            </a:r>
          </a:p>
        </p:txBody>
      </p:sp>
      <p:pic>
        <p:nvPicPr>
          <p:cNvPr id="7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" y="5437609"/>
            <a:ext cx="10693400" cy="21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1314252" y="1117129"/>
            <a:ext cx="8856984" cy="2592288"/>
          </a:xfrm>
        </p:spPr>
        <p:txBody>
          <a:bodyPr>
            <a:no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altLang="ru-RU" sz="3800" b="1" i="1" kern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«</a:t>
            </a:r>
            <a:r>
              <a:rPr lang="ru-RU" altLang="ru-RU" sz="3800" i="1" dirty="0">
                <a:solidFill>
                  <a:schemeClr val="accent2">
                    <a:lumMod val="50000"/>
                  </a:schemeClr>
                </a:solidFill>
                <a:latin typeface="+mj-lt"/>
                <a:sym typeface="Roboto Regular" charset="0"/>
              </a:rPr>
              <a:t>К</a:t>
            </a:r>
            <a:r>
              <a:rPr lang="ru-RU" sz="38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ризисные </a:t>
            </a:r>
            <a:r>
              <a:rPr lang="ru-RU" sz="38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тенденции семьи можно изменить, но лишь при условии проведения обществом исторически беспрецедентной политики укрепления семьи с детьми</a:t>
            </a:r>
            <a:r>
              <a:rPr lang="ru-RU" altLang="ru-RU" sz="3800" b="1" i="1" kern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»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51032" y="4441110"/>
            <a:ext cx="2250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А. И.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Антонов</a:t>
            </a:r>
            <a:endParaRPr lang="ru-RU" sz="2800" kern="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sym typeface="Roboto Regular" charset="0"/>
            </a:endParaRPr>
          </a:p>
        </p:txBody>
      </p:sp>
      <p:pic>
        <p:nvPicPr>
          <p:cNvPr id="8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27"/>
            <a:ext cx="10693400" cy="20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object 31"/>
          <p:cNvSpPr/>
          <p:nvPr/>
        </p:nvSpPr>
        <p:spPr>
          <a:xfrm>
            <a:off x="0" y="109017"/>
            <a:ext cx="10715947" cy="790464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НОРМАТИВНАЯ БАЗА ПО ПОДДЕРЖКИ СЕМЕЙ И ДЕТЕЙ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449222"/>
            <a:ext cx="10693400" cy="49244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Roboto Regular" charset="0"/>
              </a:rPr>
              <a:t>Предпосылки создания открытой социальной системы</a:t>
            </a:r>
            <a:endParaRPr lang="ru-RU" sz="2600" i="1" kern="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Roboto Regular" charset="0"/>
            </a:endParaRPr>
          </a:p>
        </p:txBody>
      </p:sp>
      <p:pic>
        <p:nvPicPr>
          <p:cNvPr id="18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9617"/>
            <a:ext cx="10693400" cy="20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3"/>
          <p:cNvSpPr>
            <a:spLocks/>
          </p:cNvSpPr>
          <p:nvPr/>
        </p:nvSpPr>
        <p:spPr bwMode="gray">
          <a:xfrm>
            <a:off x="2466381" y="3813743"/>
            <a:ext cx="8227020" cy="2127922"/>
          </a:xfrm>
          <a:custGeom>
            <a:avLst/>
            <a:gdLst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24 w 10000"/>
              <a:gd name="connsiteY2" fmla="*/ 10000 h 10000"/>
              <a:gd name="connsiteX3" fmla="*/ 2566 w 10000"/>
              <a:gd name="connsiteY3" fmla="*/ 6774 h 10000"/>
              <a:gd name="connsiteX4" fmla="*/ 4690 w 10000"/>
              <a:gd name="connsiteY4" fmla="*/ 6774 h 10000"/>
              <a:gd name="connsiteX5" fmla="*/ 5221 w 10000"/>
              <a:gd name="connsiteY5" fmla="*/ 3548 h 10000"/>
              <a:gd name="connsiteX6" fmla="*/ 7345 w 10000"/>
              <a:gd name="connsiteY6" fmla="*/ 3548 h 10000"/>
              <a:gd name="connsiteX7" fmla="*/ 7876 w 10000"/>
              <a:gd name="connsiteY7" fmla="*/ 323 h 10000"/>
              <a:gd name="connsiteX8" fmla="*/ 10000 w 10000"/>
              <a:gd name="connsiteY8" fmla="*/ 323 h 10000"/>
              <a:gd name="connsiteX9" fmla="*/ 9513 w 10000"/>
              <a:gd name="connsiteY9" fmla="*/ 0 h 10000"/>
              <a:gd name="connsiteX10" fmla="*/ 7876 w 10000"/>
              <a:gd name="connsiteY10" fmla="*/ 0 h 10000"/>
              <a:gd name="connsiteX11" fmla="*/ 7345 w 10000"/>
              <a:gd name="connsiteY11" fmla="*/ 3226 h 10000"/>
              <a:gd name="connsiteX12" fmla="*/ 5221 w 10000"/>
              <a:gd name="connsiteY12" fmla="*/ 3226 h 10000"/>
              <a:gd name="connsiteX13" fmla="*/ 4690 w 10000"/>
              <a:gd name="connsiteY13" fmla="*/ 6452 h 10000"/>
              <a:gd name="connsiteX14" fmla="*/ 2566 w 10000"/>
              <a:gd name="connsiteY14" fmla="*/ 6452 h 10000"/>
              <a:gd name="connsiteX15" fmla="*/ 2124 w 10000"/>
              <a:gd name="connsiteY15" fmla="*/ 9677 h 10000"/>
              <a:gd name="connsiteX16" fmla="*/ 0 w 10000"/>
              <a:gd name="connsiteY16" fmla="*/ 9677 h 10000"/>
              <a:gd name="connsiteX0" fmla="*/ 0 w 9657"/>
              <a:gd name="connsiteY0" fmla="*/ 9677 h 10000"/>
              <a:gd name="connsiteX1" fmla="*/ 0 w 9657"/>
              <a:gd name="connsiteY1" fmla="*/ 10000 h 10000"/>
              <a:gd name="connsiteX2" fmla="*/ 2124 w 9657"/>
              <a:gd name="connsiteY2" fmla="*/ 10000 h 10000"/>
              <a:gd name="connsiteX3" fmla="*/ 2566 w 9657"/>
              <a:gd name="connsiteY3" fmla="*/ 6774 h 10000"/>
              <a:gd name="connsiteX4" fmla="*/ 4690 w 9657"/>
              <a:gd name="connsiteY4" fmla="*/ 6774 h 10000"/>
              <a:gd name="connsiteX5" fmla="*/ 5221 w 9657"/>
              <a:gd name="connsiteY5" fmla="*/ 3548 h 10000"/>
              <a:gd name="connsiteX6" fmla="*/ 7345 w 9657"/>
              <a:gd name="connsiteY6" fmla="*/ 3548 h 10000"/>
              <a:gd name="connsiteX7" fmla="*/ 7876 w 9657"/>
              <a:gd name="connsiteY7" fmla="*/ 323 h 10000"/>
              <a:gd name="connsiteX8" fmla="*/ 9657 w 9657"/>
              <a:gd name="connsiteY8" fmla="*/ 323 h 10000"/>
              <a:gd name="connsiteX9" fmla="*/ 9513 w 9657"/>
              <a:gd name="connsiteY9" fmla="*/ 0 h 10000"/>
              <a:gd name="connsiteX10" fmla="*/ 7876 w 9657"/>
              <a:gd name="connsiteY10" fmla="*/ 0 h 10000"/>
              <a:gd name="connsiteX11" fmla="*/ 7345 w 9657"/>
              <a:gd name="connsiteY11" fmla="*/ 3226 h 10000"/>
              <a:gd name="connsiteX12" fmla="*/ 5221 w 9657"/>
              <a:gd name="connsiteY12" fmla="*/ 3226 h 10000"/>
              <a:gd name="connsiteX13" fmla="*/ 4690 w 9657"/>
              <a:gd name="connsiteY13" fmla="*/ 6452 h 10000"/>
              <a:gd name="connsiteX14" fmla="*/ 2566 w 9657"/>
              <a:gd name="connsiteY14" fmla="*/ 6452 h 10000"/>
              <a:gd name="connsiteX15" fmla="*/ 2124 w 9657"/>
              <a:gd name="connsiteY15" fmla="*/ 9677 h 10000"/>
              <a:gd name="connsiteX16" fmla="*/ 0 w 9657"/>
              <a:gd name="connsiteY16" fmla="*/ 9677 h 10000"/>
              <a:gd name="connsiteX0" fmla="*/ 0 w 10000"/>
              <a:gd name="connsiteY0" fmla="*/ 9677 h 10926"/>
              <a:gd name="connsiteX1" fmla="*/ 0 w 10000"/>
              <a:gd name="connsiteY1" fmla="*/ 10000 h 10926"/>
              <a:gd name="connsiteX2" fmla="*/ 2199 w 10000"/>
              <a:gd name="connsiteY2" fmla="*/ 10000 h 10926"/>
              <a:gd name="connsiteX3" fmla="*/ 2657 w 10000"/>
              <a:gd name="connsiteY3" fmla="*/ 6774 h 10926"/>
              <a:gd name="connsiteX4" fmla="*/ 4857 w 10000"/>
              <a:gd name="connsiteY4" fmla="*/ 6774 h 10926"/>
              <a:gd name="connsiteX5" fmla="*/ 5406 w 10000"/>
              <a:gd name="connsiteY5" fmla="*/ 3548 h 10926"/>
              <a:gd name="connsiteX6" fmla="*/ 7606 w 10000"/>
              <a:gd name="connsiteY6" fmla="*/ 3548 h 10926"/>
              <a:gd name="connsiteX7" fmla="*/ 8156 w 10000"/>
              <a:gd name="connsiteY7" fmla="*/ 323 h 10926"/>
              <a:gd name="connsiteX8" fmla="*/ 10000 w 10000"/>
              <a:gd name="connsiteY8" fmla="*/ 323 h 10926"/>
              <a:gd name="connsiteX9" fmla="*/ 9851 w 10000"/>
              <a:gd name="connsiteY9" fmla="*/ 0 h 10926"/>
              <a:gd name="connsiteX10" fmla="*/ 8156 w 10000"/>
              <a:gd name="connsiteY10" fmla="*/ 0 h 10926"/>
              <a:gd name="connsiteX11" fmla="*/ 7606 w 10000"/>
              <a:gd name="connsiteY11" fmla="*/ 3226 h 10926"/>
              <a:gd name="connsiteX12" fmla="*/ 5406 w 10000"/>
              <a:gd name="connsiteY12" fmla="*/ 3226 h 10926"/>
              <a:gd name="connsiteX13" fmla="*/ 4857 w 10000"/>
              <a:gd name="connsiteY13" fmla="*/ 6452 h 10926"/>
              <a:gd name="connsiteX14" fmla="*/ 2657 w 10000"/>
              <a:gd name="connsiteY14" fmla="*/ 6452 h 10926"/>
              <a:gd name="connsiteX15" fmla="*/ 2558 w 10000"/>
              <a:gd name="connsiteY15" fmla="*/ 10926 h 10926"/>
              <a:gd name="connsiteX16" fmla="*/ 0 w 10000"/>
              <a:gd name="connsiteY16" fmla="*/ 9677 h 10926"/>
              <a:gd name="connsiteX0" fmla="*/ 0 w 10000"/>
              <a:gd name="connsiteY0" fmla="*/ 9677 h 10926"/>
              <a:gd name="connsiteX1" fmla="*/ 0 w 10000"/>
              <a:gd name="connsiteY1" fmla="*/ 10000 h 10926"/>
              <a:gd name="connsiteX2" fmla="*/ 2199 w 10000"/>
              <a:gd name="connsiteY2" fmla="*/ 10000 h 10926"/>
              <a:gd name="connsiteX3" fmla="*/ 2657 w 10000"/>
              <a:gd name="connsiteY3" fmla="*/ 6774 h 10926"/>
              <a:gd name="connsiteX4" fmla="*/ 4857 w 10000"/>
              <a:gd name="connsiteY4" fmla="*/ 6774 h 10926"/>
              <a:gd name="connsiteX5" fmla="*/ 5406 w 10000"/>
              <a:gd name="connsiteY5" fmla="*/ 3548 h 10926"/>
              <a:gd name="connsiteX6" fmla="*/ 7606 w 10000"/>
              <a:gd name="connsiteY6" fmla="*/ 3548 h 10926"/>
              <a:gd name="connsiteX7" fmla="*/ 8156 w 10000"/>
              <a:gd name="connsiteY7" fmla="*/ 323 h 10926"/>
              <a:gd name="connsiteX8" fmla="*/ 10000 w 10000"/>
              <a:gd name="connsiteY8" fmla="*/ 323 h 10926"/>
              <a:gd name="connsiteX9" fmla="*/ 9851 w 10000"/>
              <a:gd name="connsiteY9" fmla="*/ 0 h 10926"/>
              <a:gd name="connsiteX10" fmla="*/ 8156 w 10000"/>
              <a:gd name="connsiteY10" fmla="*/ 0 h 10926"/>
              <a:gd name="connsiteX11" fmla="*/ 7606 w 10000"/>
              <a:gd name="connsiteY11" fmla="*/ 3226 h 10926"/>
              <a:gd name="connsiteX12" fmla="*/ 5406 w 10000"/>
              <a:gd name="connsiteY12" fmla="*/ 3226 h 10926"/>
              <a:gd name="connsiteX13" fmla="*/ 4857 w 10000"/>
              <a:gd name="connsiteY13" fmla="*/ 6452 h 10926"/>
              <a:gd name="connsiteX14" fmla="*/ 2657 w 10000"/>
              <a:gd name="connsiteY14" fmla="*/ 6452 h 10926"/>
              <a:gd name="connsiteX15" fmla="*/ 2558 w 10000"/>
              <a:gd name="connsiteY15" fmla="*/ 10926 h 10926"/>
              <a:gd name="connsiteX16" fmla="*/ 356 w 10000"/>
              <a:gd name="connsiteY16" fmla="*/ 10746 h 10926"/>
              <a:gd name="connsiteX17" fmla="*/ 0 w 10000"/>
              <a:gd name="connsiteY17" fmla="*/ 9677 h 10926"/>
              <a:gd name="connsiteX0" fmla="*/ 445 w 10000"/>
              <a:gd name="connsiteY0" fmla="*/ 11294 h 11358"/>
              <a:gd name="connsiteX1" fmla="*/ 0 w 10000"/>
              <a:gd name="connsiteY1" fmla="*/ 10000 h 11358"/>
              <a:gd name="connsiteX2" fmla="*/ 2199 w 10000"/>
              <a:gd name="connsiteY2" fmla="*/ 10000 h 11358"/>
              <a:gd name="connsiteX3" fmla="*/ 2657 w 10000"/>
              <a:gd name="connsiteY3" fmla="*/ 6774 h 11358"/>
              <a:gd name="connsiteX4" fmla="*/ 4857 w 10000"/>
              <a:gd name="connsiteY4" fmla="*/ 6774 h 11358"/>
              <a:gd name="connsiteX5" fmla="*/ 5406 w 10000"/>
              <a:gd name="connsiteY5" fmla="*/ 3548 h 11358"/>
              <a:gd name="connsiteX6" fmla="*/ 7606 w 10000"/>
              <a:gd name="connsiteY6" fmla="*/ 3548 h 11358"/>
              <a:gd name="connsiteX7" fmla="*/ 8156 w 10000"/>
              <a:gd name="connsiteY7" fmla="*/ 323 h 11358"/>
              <a:gd name="connsiteX8" fmla="*/ 10000 w 10000"/>
              <a:gd name="connsiteY8" fmla="*/ 323 h 11358"/>
              <a:gd name="connsiteX9" fmla="*/ 9851 w 10000"/>
              <a:gd name="connsiteY9" fmla="*/ 0 h 11358"/>
              <a:gd name="connsiteX10" fmla="*/ 8156 w 10000"/>
              <a:gd name="connsiteY10" fmla="*/ 0 h 11358"/>
              <a:gd name="connsiteX11" fmla="*/ 7606 w 10000"/>
              <a:gd name="connsiteY11" fmla="*/ 3226 h 11358"/>
              <a:gd name="connsiteX12" fmla="*/ 5406 w 10000"/>
              <a:gd name="connsiteY12" fmla="*/ 3226 h 11358"/>
              <a:gd name="connsiteX13" fmla="*/ 4857 w 10000"/>
              <a:gd name="connsiteY13" fmla="*/ 6452 h 11358"/>
              <a:gd name="connsiteX14" fmla="*/ 2657 w 10000"/>
              <a:gd name="connsiteY14" fmla="*/ 6452 h 11358"/>
              <a:gd name="connsiteX15" fmla="*/ 2558 w 10000"/>
              <a:gd name="connsiteY15" fmla="*/ 10926 h 11358"/>
              <a:gd name="connsiteX16" fmla="*/ 356 w 10000"/>
              <a:gd name="connsiteY16" fmla="*/ 10746 h 11358"/>
              <a:gd name="connsiteX17" fmla="*/ 445 w 10000"/>
              <a:gd name="connsiteY17" fmla="*/ 11294 h 11358"/>
              <a:gd name="connsiteX0" fmla="*/ 116 w 9671"/>
              <a:gd name="connsiteY0" fmla="*/ 11294 h 11358"/>
              <a:gd name="connsiteX1" fmla="*/ 16 w 9671"/>
              <a:gd name="connsiteY1" fmla="*/ 10808 h 11358"/>
              <a:gd name="connsiteX2" fmla="*/ 1870 w 9671"/>
              <a:gd name="connsiteY2" fmla="*/ 10000 h 11358"/>
              <a:gd name="connsiteX3" fmla="*/ 2328 w 9671"/>
              <a:gd name="connsiteY3" fmla="*/ 6774 h 11358"/>
              <a:gd name="connsiteX4" fmla="*/ 4528 w 9671"/>
              <a:gd name="connsiteY4" fmla="*/ 6774 h 11358"/>
              <a:gd name="connsiteX5" fmla="*/ 5077 w 9671"/>
              <a:gd name="connsiteY5" fmla="*/ 3548 h 11358"/>
              <a:gd name="connsiteX6" fmla="*/ 7277 w 9671"/>
              <a:gd name="connsiteY6" fmla="*/ 3548 h 11358"/>
              <a:gd name="connsiteX7" fmla="*/ 7827 w 9671"/>
              <a:gd name="connsiteY7" fmla="*/ 323 h 11358"/>
              <a:gd name="connsiteX8" fmla="*/ 9671 w 9671"/>
              <a:gd name="connsiteY8" fmla="*/ 323 h 11358"/>
              <a:gd name="connsiteX9" fmla="*/ 9522 w 9671"/>
              <a:gd name="connsiteY9" fmla="*/ 0 h 11358"/>
              <a:gd name="connsiteX10" fmla="*/ 7827 w 9671"/>
              <a:gd name="connsiteY10" fmla="*/ 0 h 11358"/>
              <a:gd name="connsiteX11" fmla="*/ 7277 w 9671"/>
              <a:gd name="connsiteY11" fmla="*/ 3226 h 11358"/>
              <a:gd name="connsiteX12" fmla="*/ 5077 w 9671"/>
              <a:gd name="connsiteY12" fmla="*/ 3226 h 11358"/>
              <a:gd name="connsiteX13" fmla="*/ 4528 w 9671"/>
              <a:gd name="connsiteY13" fmla="*/ 6452 h 11358"/>
              <a:gd name="connsiteX14" fmla="*/ 2328 w 9671"/>
              <a:gd name="connsiteY14" fmla="*/ 6452 h 11358"/>
              <a:gd name="connsiteX15" fmla="*/ 2229 w 9671"/>
              <a:gd name="connsiteY15" fmla="*/ 10926 h 11358"/>
              <a:gd name="connsiteX16" fmla="*/ 27 w 9671"/>
              <a:gd name="connsiteY16" fmla="*/ 10746 h 11358"/>
              <a:gd name="connsiteX17" fmla="*/ 116 w 9671"/>
              <a:gd name="connsiteY17" fmla="*/ 11294 h 11358"/>
              <a:gd name="connsiteX0" fmla="*/ 120 w 10000"/>
              <a:gd name="connsiteY0" fmla="*/ 9944 h 10000"/>
              <a:gd name="connsiteX1" fmla="*/ 17 w 10000"/>
              <a:gd name="connsiteY1" fmla="*/ 9516 h 10000"/>
              <a:gd name="connsiteX2" fmla="*/ 2275 w 10000"/>
              <a:gd name="connsiteY2" fmla="*/ 9580 h 10000"/>
              <a:gd name="connsiteX3" fmla="*/ 2407 w 10000"/>
              <a:gd name="connsiteY3" fmla="*/ 5964 h 10000"/>
              <a:gd name="connsiteX4" fmla="*/ 4682 w 10000"/>
              <a:gd name="connsiteY4" fmla="*/ 5964 h 10000"/>
              <a:gd name="connsiteX5" fmla="*/ 5250 w 10000"/>
              <a:gd name="connsiteY5" fmla="*/ 3124 h 10000"/>
              <a:gd name="connsiteX6" fmla="*/ 7525 w 10000"/>
              <a:gd name="connsiteY6" fmla="*/ 3124 h 10000"/>
              <a:gd name="connsiteX7" fmla="*/ 8093 w 10000"/>
              <a:gd name="connsiteY7" fmla="*/ 284 h 10000"/>
              <a:gd name="connsiteX8" fmla="*/ 10000 w 10000"/>
              <a:gd name="connsiteY8" fmla="*/ 284 h 10000"/>
              <a:gd name="connsiteX9" fmla="*/ 9846 w 10000"/>
              <a:gd name="connsiteY9" fmla="*/ 0 h 10000"/>
              <a:gd name="connsiteX10" fmla="*/ 8093 w 10000"/>
              <a:gd name="connsiteY10" fmla="*/ 0 h 10000"/>
              <a:gd name="connsiteX11" fmla="*/ 7525 w 10000"/>
              <a:gd name="connsiteY11" fmla="*/ 2840 h 10000"/>
              <a:gd name="connsiteX12" fmla="*/ 5250 w 10000"/>
              <a:gd name="connsiteY12" fmla="*/ 2840 h 10000"/>
              <a:gd name="connsiteX13" fmla="*/ 4682 w 10000"/>
              <a:gd name="connsiteY13" fmla="*/ 5681 h 10000"/>
              <a:gd name="connsiteX14" fmla="*/ 2407 w 10000"/>
              <a:gd name="connsiteY14" fmla="*/ 5681 h 10000"/>
              <a:gd name="connsiteX15" fmla="*/ 2305 w 10000"/>
              <a:gd name="connsiteY15" fmla="*/ 9620 h 10000"/>
              <a:gd name="connsiteX16" fmla="*/ 28 w 10000"/>
              <a:gd name="connsiteY16" fmla="*/ 9461 h 10000"/>
              <a:gd name="connsiteX17" fmla="*/ 120 w 10000"/>
              <a:gd name="connsiteY17" fmla="*/ 9944 h 10000"/>
              <a:gd name="connsiteX0" fmla="*/ 120 w 10000"/>
              <a:gd name="connsiteY0" fmla="*/ 9944 h 10000"/>
              <a:gd name="connsiteX1" fmla="*/ 17 w 10000"/>
              <a:gd name="connsiteY1" fmla="*/ 9516 h 10000"/>
              <a:gd name="connsiteX2" fmla="*/ 2275 w 10000"/>
              <a:gd name="connsiteY2" fmla="*/ 9580 h 10000"/>
              <a:gd name="connsiteX3" fmla="*/ 2555 w 10000"/>
              <a:gd name="connsiteY3" fmla="*/ 6029 h 10000"/>
              <a:gd name="connsiteX4" fmla="*/ 4682 w 10000"/>
              <a:gd name="connsiteY4" fmla="*/ 5964 h 10000"/>
              <a:gd name="connsiteX5" fmla="*/ 5250 w 10000"/>
              <a:gd name="connsiteY5" fmla="*/ 3124 h 10000"/>
              <a:gd name="connsiteX6" fmla="*/ 7525 w 10000"/>
              <a:gd name="connsiteY6" fmla="*/ 3124 h 10000"/>
              <a:gd name="connsiteX7" fmla="*/ 8093 w 10000"/>
              <a:gd name="connsiteY7" fmla="*/ 284 h 10000"/>
              <a:gd name="connsiteX8" fmla="*/ 10000 w 10000"/>
              <a:gd name="connsiteY8" fmla="*/ 284 h 10000"/>
              <a:gd name="connsiteX9" fmla="*/ 9846 w 10000"/>
              <a:gd name="connsiteY9" fmla="*/ 0 h 10000"/>
              <a:gd name="connsiteX10" fmla="*/ 8093 w 10000"/>
              <a:gd name="connsiteY10" fmla="*/ 0 h 10000"/>
              <a:gd name="connsiteX11" fmla="*/ 7525 w 10000"/>
              <a:gd name="connsiteY11" fmla="*/ 2840 h 10000"/>
              <a:gd name="connsiteX12" fmla="*/ 5250 w 10000"/>
              <a:gd name="connsiteY12" fmla="*/ 2840 h 10000"/>
              <a:gd name="connsiteX13" fmla="*/ 4682 w 10000"/>
              <a:gd name="connsiteY13" fmla="*/ 5681 h 10000"/>
              <a:gd name="connsiteX14" fmla="*/ 2407 w 10000"/>
              <a:gd name="connsiteY14" fmla="*/ 5681 h 10000"/>
              <a:gd name="connsiteX15" fmla="*/ 2305 w 10000"/>
              <a:gd name="connsiteY15" fmla="*/ 9620 h 10000"/>
              <a:gd name="connsiteX16" fmla="*/ 28 w 10000"/>
              <a:gd name="connsiteY16" fmla="*/ 9461 h 10000"/>
              <a:gd name="connsiteX17" fmla="*/ 120 w 10000"/>
              <a:gd name="connsiteY17" fmla="*/ 9944 h 10000"/>
              <a:gd name="connsiteX0" fmla="*/ 120 w 10000"/>
              <a:gd name="connsiteY0" fmla="*/ 9944 h 10000"/>
              <a:gd name="connsiteX1" fmla="*/ 17 w 10000"/>
              <a:gd name="connsiteY1" fmla="*/ 9516 h 10000"/>
              <a:gd name="connsiteX2" fmla="*/ 2275 w 10000"/>
              <a:gd name="connsiteY2" fmla="*/ 9580 h 10000"/>
              <a:gd name="connsiteX3" fmla="*/ 2555 w 10000"/>
              <a:gd name="connsiteY3" fmla="*/ 6029 h 10000"/>
              <a:gd name="connsiteX4" fmla="*/ 4682 w 10000"/>
              <a:gd name="connsiteY4" fmla="*/ 5964 h 10000"/>
              <a:gd name="connsiteX5" fmla="*/ 5250 w 10000"/>
              <a:gd name="connsiteY5" fmla="*/ 3124 h 10000"/>
              <a:gd name="connsiteX6" fmla="*/ 7525 w 10000"/>
              <a:gd name="connsiteY6" fmla="*/ 3124 h 10000"/>
              <a:gd name="connsiteX7" fmla="*/ 8093 w 10000"/>
              <a:gd name="connsiteY7" fmla="*/ 284 h 10000"/>
              <a:gd name="connsiteX8" fmla="*/ 10000 w 10000"/>
              <a:gd name="connsiteY8" fmla="*/ 284 h 10000"/>
              <a:gd name="connsiteX9" fmla="*/ 9846 w 10000"/>
              <a:gd name="connsiteY9" fmla="*/ 0 h 10000"/>
              <a:gd name="connsiteX10" fmla="*/ 8093 w 10000"/>
              <a:gd name="connsiteY10" fmla="*/ 0 h 10000"/>
              <a:gd name="connsiteX11" fmla="*/ 7525 w 10000"/>
              <a:gd name="connsiteY11" fmla="*/ 2840 h 10000"/>
              <a:gd name="connsiteX12" fmla="*/ 5250 w 10000"/>
              <a:gd name="connsiteY12" fmla="*/ 2840 h 10000"/>
              <a:gd name="connsiteX13" fmla="*/ 4682 w 10000"/>
              <a:gd name="connsiteY13" fmla="*/ 5681 h 10000"/>
              <a:gd name="connsiteX14" fmla="*/ 2570 w 10000"/>
              <a:gd name="connsiteY14" fmla="*/ 5681 h 10000"/>
              <a:gd name="connsiteX15" fmla="*/ 2305 w 10000"/>
              <a:gd name="connsiteY15" fmla="*/ 9620 h 10000"/>
              <a:gd name="connsiteX16" fmla="*/ 28 w 10000"/>
              <a:gd name="connsiteY16" fmla="*/ 9461 h 10000"/>
              <a:gd name="connsiteX17" fmla="*/ 120 w 10000"/>
              <a:gd name="connsiteY17" fmla="*/ 9944 h 10000"/>
              <a:gd name="connsiteX0" fmla="*/ 103 w 9983"/>
              <a:gd name="connsiteY0" fmla="*/ 9944 h 10000"/>
              <a:gd name="connsiteX1" fmla="*/ 0 w 9983"/>
              <a:gd name="connsiteY1" fmla="*/ 9516 h 10000"/>
              <a:gd name="connsiteX2" fmla="*/ 2258 w 9983"/>
              <a:gd name="connsiteY2" fmla="*/ 9580 h 10000"/>
              <a:gd name="connsiteX3" fmla="*/ 2538 w 9983"/>
              <a:gd name="connsiteY3" fmla="*/ 6029 h 10000"/>
              <a:gd name="connsiteX4" fmla="*/ 4665 w 9983"/>
              <a:gd name="connsiteY4" fmla="*/ 5964 h 10000"/>
              <a:gd name="connsiteX5" fmla="*/ 5233 w 9983"/>
              <a:gd name="connsiteY5" fmla="*/ 3124 h 10000"/>
              <a:gd name="connsiteX6" fmla="*/ 7508 w 9983"/>
              <a:gd name="connsiteY6" fmla="*/ 3124 h 10000"/>
              <a:gd name="connsiteX7" fmla="*/ 8076 w 9983"/>
              <a:gd name="connsiteY7" fmla="*/ 284 h 10000"/>
              <a:gd name="connsiteX8" fmla="*/ 9983 w 9983"/>
              <a:gd name="connsiteY8" fmla="*/ 284 h 10000"/>
              <a:gd name="connsiteX9" fmla="*/ 9829 w 9983"/>
              <a:gd name="connsiteY9" fmla="*/ 0 h 10000"/>
              <a:gd name="connsiteX10" fmla="*/ 8076 w 9983"/>
              <a:gd name="connsiteY10" fmla="*/ 0 h 10000"/>
              <a:gd name="connsiteX11" fmla="*/ 7508 w 9983"/>
              <a:gd name="connsiteY11" fmla="*/ 2840 h 10000"/>
              <a:gd name="connsiteX12" fmla="*/ 5233 w 9983"/>
              <a:gd name="connsiteY12" fmla="*/ 2840 h 10000"/>
              <a:gd name="connsiteX13" fmla="*/ 4665 w 9983"/>
              <a:gd name="connsiteY13" fmla="*/ 5681 h 10000"/>
              <a:gd name="connsiteX14" fmla="*/ 2553 w 9983"/>
              <a:gd name="connsiteY14" fmla="*/ 5681 h 10000"/>
              <a:gd name="connsiteX15" fmla="*/ 2288 w 9983"/>
              <a:gd name="connsiteY15" fmla="*/ 9620 h 10000"/>
              <a:gd name="connsiteX16" fmla="*/ 115 w 9983"/>
              <a:gd name="connsiteY16" fmla="*/ 9461 h 10000"/>
              <a:gd name="connsiteX17" fmla="*/ 103 w 9983"/>
              <a:gd name="connsiteY17" fmla="*/ 9944 h 10000"/>
              <a:gd name="connsiteX0" fmla="*/ 103 w 10000"/>
              <a:gd name="connsiteY0" fmla="*/ 9944 h 10000"/>
              <a:gd name="connsiteX1" fmla="*/ 0 w 10000"/>
              <a:gd name="connsiteY1" fmla="*/ 9516 h 10000"/>
              <a:gd name="connsiteX2" fmla="*/ 2262 w 10000"/>
              <a:gd name="connsiteY2" fmla="*/ 9580 h 10000"/>
              <a:gd name="connsiteX3" fmla="*/ 2542 w 10000"/>
              <a:gd name="connsiteY3" fmla="*/ 6029 h 10000"/>
              <a:gd name="connsiteX4" fmla="*/ 4673 w 10000"/>
              <a:gd name="connsiteY4" fmla="*/ 5964 h 10000"/>
              <a:gd name="connsiteX5" fmla="*/ 5242 w 10000"/>
              <a:gd name="connsiteY5" fmla="*/ 3124 h 10000"/>
              <a:gd name="connsiteX6" fmla="*/ 7521 w 10000"/>
              <a:gd name="connsiteY6" fmla="*/ 3124 h 10000"/>
              <a:gd name="connsiteX7" fmla="*/ 8090 w 10000"/>
              <a:gd name="connsiteY7" fmla="*/ 284 h 10000"/>
              <a:gd name="connsiteX8" fmla="*/ 10000 w 10000"/>
              <a:gd name="connsiteY8" fmla="*/ 284 h 10000"/>
              <a:gd name="connsiteX9" fmla="*/ 9846 w 10000"/>
              <a:gd name="connsiteY9" fmla="*/ 0 h 10000"/>
              <a:gd name="connsiteX10" fmla="*/ 8090 w 10000"/>
              <a:gd name="connsiteY10" fmla="*/ 0 h 10000"/>
              <a:gd name="connsiteX11" fmla="*/ 7521 w 10000"/>
              <a:gd name="connsiteY11" fmla="*/ 2840 h 10000"/>
              <a:gd name="connsiteX12" fmla="*/ 5242 w 10000"/>
              <a:gd name="connsiteY12" fmla="*/ 2840 h 10000"/>
              <a:gd name="connsiteX13" fmla="*/ 4673 w 10000"/>
              <a:gd name="connsiteY13" fmla="*/ 5681 h 10000"/>
              <a:gd name="connsiteX14" fmla="*/ 2557 w 10000"/>
              <a:gd name="connsiteY14" fmla="*/ 5681 h 10000"/>
              <a:gd name="connsiteX15" fmla="*/ 2292 w 10000"/>
              <a:gd name="connsiteY15" fmla="*/ 9620 h 10000"/>
              <a:gd name="connsiteX16" fmla="*/ 41 w 10000"/>
              <a:gd name="connsiteY16" fmla="*/ 9461 h 10000"/>
              <a:gd name="connsiteX17" fmla="*/ 103 w 10000"/>
              <a:gd name="connsiteY17" fmla="*/ 99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103" y="9944"/>
                </a:moveTo>
                <a:cubicBezTo>
                  <a:pt x="69" y="9801"/>
                  <a:pt x="34" y="9658"/>
                  <a:pt x="0" y="9516"/>
                </a:cubicBezTo>
                <a:lnTo>
                  <a:pt x="2262" y="9580"/>
                </a:lnTo>
                <a:cubicBezTo>
                  <a:pt x="2420" y="8634"/>
                  <a:pt x="2385" y="6976"/>
                  <a:pt x="2542" y="6029"/>
                </a:cubicBezTo>
                <a:lnTo>
                  <a:pt x="4673" y="5964"/>
                </a:lnTo>
                <a:cubicBezTo>
                  <a:pt x="4862" y="5017"/>
                  <a:pt x="5053" y="4071"/>
                  <a:pt x="5242" y="3124"/>
                </a:cubicBezTo>
                <a:lnTo>
                  <a:pt x="7521" y="3124"/>
                </a:lnTo>
                <a:cubicBezTo>
                  <a:pt x="7710" y="2177"/>
                  <a:pt x="7900" y="1231"/>
                  <a:pt x="8090" y="284"/>
                </a:cubicBezTo>
                <a:lnTo>
                  <a:pt x="10000" y="284"/>
                </a:lnTo>
                <a:cubicBezTo>
                  <a:pt x="9949" y="189"/>
                  <a:pt x="9897" y="95"/>
                  <a:pt x="9846" y="0"/>
                </a:cubicBezTo>
                <a:lnTo>
                  <a:pt x="8090" y="0"/>
                </a:lnTo>
                <a:lnTo>
                  <a:pt x="7521" y="2840"/>
                </a:lnTo>
                <a:lnTo>
                  <a:pt x="5242" y="2840"/>
                </a:lnTo>
                <a:lnTo>
                  <a:pt x="4673" y="5681"/>
                </a:lnTo>
                <a:lnTo>
                  <a:pt x="2557" y="5681"/>
                </a:lnTo>
                <a:cubicBezTo>
                  <a:pt x="2400" y="6627"/>
                  <a:pt x="2450" y="8673"/>
                  <a:pt x="2292" y="9620"/>
                </a:cubicBezTo>
                <a:cubicBezTo>
                  <a:pt x="1432" y="9243"/>
                  <a:pt x="901" y="9838"/>
                  <a:pt x="41" y="9461"/>
                </a:cubicBezTo>
                <a:cubicBezTo>
                  <a:pt x="-82" y="9148"/>
                  <a:pt x="226" y="10257"/>
                  <a:pt x="103" y="994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B0F0"/>
            </a:solidFill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3" name="Freeform 3"/>
          <p:cNvSpPr>
            <a:spLocks/>
          </p:cNvSpPr>
          <p:nvPr/>
        </p:nvSpPr>
        <p:spPr bwMode="gray">
          <a:xfrm>
            <a:off x="0" y="2557289"/>
            <a:ext cx="9168740" cy="1791270"/>
          </a:xfrm>
          <a:custGeom>
            <a:avLst/>
            <a:gdLst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24 w 10000"/>
              <a:gd name="connsiteY2" fmla="*/ 10000 h 10000"/>
              <a:gd name="connsiteX3" fmla="*/ 2566 w 10000"/>
              <a:gd name="connsiteY3" fmla="*/ 6774 h 10000"/>
              <a:gd name="connsiteX4" fmla="*/ 4690 w 10000"/>
              <a:gd name="connsiteY4" fmla="*/ 6774 h 10000"/>
              <a:gd name="connsiteX5" fmla="*/ 5221 w 10000"/>
              <a:gd name="connsiteY5" fmla="*/ 3548 h 10000"/>
              <a:gd name="connsiteX6" fmla="*/ 7345 w 10000"/>
              <a:gd name="connsiteY6" fmla="*/ 3548 h 10000"/>
              <a:gd name="connsiteX7" fmla="*/ 7876 w 10000"/>
              <a:gd name="connsiteY7" fmla="*/ 323 h 10000"/>
              <a:gd name="connsiteX8" fmla="*/ 10000 w 10000"/>
              <a:gd name="connsiteY8" fmla="*/ 323 h 10000"/>
              <a:gd name="connsiteX9" fmla="*/ 9513 w 10000"/>
              <a:gd name="connsiteY9" fmla="*/ 0 h 10000"/>
              <a:gd name="connsiteX10" fmla="*/ 7876 w 10000"/>
              <a:gd name="connsiteY10" fmla="*/ 0 h 10000"/>
              <a:gd name="connsiteX11" fmla="*/ 7345 w 10000"/>
              <a:gd name="connsiteY11" fmla="*/ 3226 h 10000"/>
              <a:gd name="connsiteX12" fmla="*/ 5221 w 10000"/>
              <a:gd name="connsiteY12" fmla="*/ 3226 h 10000"/>
              <a:gd name="connsiteX13" fmla="*/ 4690 w 10000"/>
              <a:gd name="connsiteY13" fmla="*/ 6452 h 10000"/>
              <a:gd name="connsiteX14" fmla="*/ 2566 w 10000"/>
              <a:gd name="connsiteY14" fmla="*/ 6452 h 10000"/>
              <a:gd name="connsiteX15" fmla="*/ 2124 w 10000"/>
              <a:gd name="connsiteY15" fmla="*/ 9677 h 10000"/>
              <a:gd name="connsiteX16" fmla="*/ 0 w 10000"/>
              <a:gd name="connsiteY16" fmla="*/ 9677 h 10000"/>
              <a:gd name="connsiteX0" fmla="*/ 0 w 9657"/>
              <a:gd name="connsiteY0" fmla="*/ 9677 h 10000"/>
              <a:gd name="connsiteX1" fmla="*/ 0 w 9657"/>
              <a:gd name="connsiteY1" fmla="*/ 10000 h 10000"/>
              <a:gd name="connsiteX2" fmla="*/ 2124 w 9657"/>
              <a:gd name="connsiteY2" fmla="*/ 10000 h 10000"/>
              <a:gd name="connsiteX3" fmla="*/ 2566 w 9657"/>
              <a:gd name="connsiteY3" fmla="*/ 6774 h 10000"/>
              <a:gd name="connsiteX4" fmla="*/ 4690 w 9657"/>
              <a:gd name="connsiteY4" fmla="*/ 6774 h 10000"/>
              <a:gd name="connsiteX5" fmla="*/ 5221 w 9657"/>
              <a:gd name="connsiteY5" fmla="*/ 3548 h 10000"/>
              <a:gd name="connsiteX6" fmla="*/ 7345 w 9657"/>
              <a:gd name="connsiteY6" fmla="*/ 3548 h 10000"/>
              <a:gd name="connsiteX7" fmla="*/ 7876 w 9657"/>
              <a:gd name="connsiteY7" fmla="*/ 323 h 10000"/>
              <a:gd name="connsiteX8" fmla="*/ 9657 w 9657"/>
              <a:gd name="connsiteY8" fmla="*/ 323 h 10000"/>
              <a:gd name="connsiteX9" fmla="*/ 9513 w 9657"/>
              <a:gd name="connsiteY9" fmla="*/ 0 h 10000"/>
              <a:gd name="connsiteX10" fmla="*/ 7876 w 9657"/>
              <a:gd name="connsiteY10" fmla="*/ 0 h 10000"/>
              <a:gd name="connsiteX11" fmla="*/ 7345 w 9657"/>
              <a:gd name="connsiteY11" fmla="*/ 3226 h 10000"/>
              <a:gd name="connsiteX12" fmla="*/ 5221 w 9657"/>
              <a:gd name="connsiteY12" fmla="*/ 3226 h 10000"/>
              <a:gd name="connsiteX13" fmla="*/ 4690 w 9657"/>
              <a:gd name="connsiteY13" fmla="*/ 6452 h 10000"/>
              <a:gd name="connsiteX14" fmla="*/ 2566 w 9657"/>
              <a:gd name="connsiteY14" fmla="*/ 6452 h 10000"/>
              <a:gd name="connsiteX15" fmla="*/ 2124 w 9657"/>
              <a:gd name="connsiteY15" fmla="*/ 9677 h 10000"/>
              <a:gd name="connsiteX16" fmla="*/ 0 w 9657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657 w 10000"/>
              <a:gd name="connsiteY14" fmla="*/ 6763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657 w 10000"/>
              <a:gd name="connsiteY14" fmla="*/ 7199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657 w 10000"/>
              <a:gd name="connsiteY14" fmla="*/ 6639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700 w 10000"/>
              <a:gd name="connsiteY14" fmla="*/ 7262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743 w 10000"/>
              <a:gd name="connsiteY14" fmla="*/ 8196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700 w 10000"/>
              <a:gd name="connsiteY14" fmla="*/ 6577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3102 w 10000"/>
              <a:gd name="connsiteY14" fmla="*/ 6515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3533 w 10000"/>
              <a:gd name="connsiteY14" fmla="*/ 6204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686 w 10000"/>
              <a:gd name="connsiteY14" fmla="*/ 6702 h 10000"/>
              <a:gd name="connsiteX15" fmla="*/ 2199 w 10000"/>
              <a:gd name="connsiteY15" fmla="*/ 9677 h 10000"/>
              <a:gd name="connsiteX16" fmla="*/ 0 w 10000"/>
              <a:gd name="connsiteY16" fmla="*/ 9677 h 10000"/>
              <a:gd name="connsiteX0" fmla="*/ 0 w 10000"/>
              <a:gd name="connsiteY0" fmla="*/ 9677 h 10000"/>
              <a:gd name="connsiteX1" fmla="*/ 0 w 10000"/>
              <a:gd name="connsiteY1" fmla="*/ 10000 h 10000"/>
              <a:gd name="connsiteX2" fmla="*/ 2199 w 10000"/>
              <a:gd name="connsiteY2" fmla="*/ 10000 h 10000"/>
              <a:gd name="connsiteX3" fmla="*/ 2657 w 10000"/>
              <a:gd name="connsiteY3" fmla="*/ 6774 h 10000"/>
              <a:gd name="connsiteX4" fmla="*/ 4857 w 10000"/>
              <a:gd name="connsiteY4" fmla="*/ 6774 h 10000"/>
              <a:gd name="connsiteX5" fmla="*/ 5406 w 10000"/>
              <a:gd name="connsiteY5" fmla="*/ 3548 h 10000"/>
              <a:gd name="connsiteX6" fmla="*/ 7606 w 10000"/>
              <a:gd name="connsiteY6" fmla="*/ 3548 h 10000"/>
              <a:gd name="connsiteX7" fmla="*/ 8156 w 10000"/>
              <a:gd name="connsiteY7" fmla="*/ 323 h 10000"/>
              <a:gd name="connsiteX8" fmla="*/ 10000 w 10000"/>
              <a:gd name="connsiteY8" fmla="*/ 323 h 10000"/>
              <a:gd name="connsiteX9" fmla="*/ 9851 w 10000"/>
              <a:gd name="connsiteY9" fmla="*/ 0 h 10000"/>
              <a:gd name="connsiteX10" fmla="*/ 8156 w 10000"/>
              <a:gd name="connsiteY10" fmla="*/ 0 h 10000"/>
              <a:gd name="connsiteX11" fmla="*/ 7606 w 10000"/>
              <a:gd name="connsiteY11" fmla="*/ 3226 h 10000"/>
              <a:gd name="connsiteX12" fmla="*/ 5406 w 10000"/>
              <a:gd name="connsiteY12" fmla="*/ 3226 h 10000"/>
              <a:gd name="connsiteX13" fmla="*/ 4857 w 10000"/>
              <a:gd name="connsiteY13" fmla="*/ 6452 h 10000"/>
              <a:gd name="connsiteX14" fmla="*/ 2614 w 10000"/>
              <a:gd name="connsiteY14" fmla="*/ 6702 h 10000"/>
              <a:gd name="connsiteX15" fmla="*/ 2199 w 10000"/>
              <a:gd name="connsiteY15" fmla="*/ 9677 h 10000"/>
              <a:gd name="connsiteX16" fmla="*/ 0 w 10000"/>
              <a:gd name="connsiteY16" fmla="*/ 967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9677"/>
                </a:moveTo>
                <a:lnTo>
                  <a:pt x="0" y="10000"/>
                </a:lnTo>
                <a:lnTo>
                  <a:pt x="2199" y="10000"/>
                </a:lnTo>
                <a:cubicBezTo>
                  <a:pt x="2352" y="8925"/>
                  <a:pt x="2505" y="7849"/>
                  <a:pt x="2657" y="6774"/>
                </a:cubicBezTo>
                <a:lnTo>
                  <a:pt x="4857" y="6774"/>
                </a:lnTo>
                <a:lnTo>
                  <a:pt x="5406" y="3548"/>
                </a:lnTo>
                <a:lnTo>
                  <a:pt x="7606" y="3548"/>
                </a:lnTo>
                <a:cubicBezTo>
                  <a:pt x="7789" y="2473"/>
                  <a:pt x="7973" y="1398"/>
                  <a:pt x="8156" y="323"/>
                </a:cubicBezTo>
                <a:lnTo>
                  <a:pt x="10000" y="323"/>
                </a:lnTo>
                <a:lnTo>
                  <a:pt x="9851" y="0"/>
                </a:lnTo>
                <a:lnTo>
                  <a:pt x="8156" y="0"/>
                </a:lnTo>
                <a:lnTo>
                  <a:pt x="7606" y="3226"/>
                </a:lnTo>
                <a:lnTo>
                  <a:pt x="5406" y="3226"/>
                </a:lnTo>
                <a:lnTo>
                  <a:pt x="4857" y="6452"/>
                </a:lnTo>
                <a:cubicBezTo>
                  <a:pt x="4124" y="6452"/>
                  <a:pt x="3347" y="6702"/>
                  <a:pt x="2614" y="6702"/>
                </a:cubicBezTo>
                <a:cubicBezTo>
                  <a:pt x="2462" y="7777"/>
                  <a:pt x="2352" y="8602"/>
                  <a:pt x="2199" y="9677"/>
                </a:cubicBezTo>
                <a:lnTo>
                  <a:pt x="0" y="967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B0F0"/>
            </a:solidFill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10396" y="1646388"/>
            <a:ext cx="1872208" cy="1892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600" kern="0" dirty="0" smtClean="0">
              <a:solidFill>
                <a:srgbClr val="002060"/>
              </a:solidFill>
              <a:sym typeface="Roboto Regular" charset="0"/>
            </a:endParaRPr>
          </a:p>
          <a:p>
            <a:pPr algn="ctr"/>
            <a:r>
              <a:rPr lang="ru-RU" sz="1700" kern="0" dirty="0" smtClean="0">
                <a:solidFill>
                  <a:srgbClr val="002060"/>
                </a:solidFill>
                <a:sym typeface="Roboto Regular" charset="0"/>
              </a:rPr>
              <a:t>Федеральный закон </a:t>
            </a:r>
          </a:p>
          <a:p>
            <a:pPr algn="ctr"/>
            <a:r>
              <a:rPr lang="ru-RU" sz="1700" kern="0" dirty="0" smtClean="0">
                <a:solidFill>
                  <a:srgbClr val="002060"/>
                </a:solidFill>
                <a:sym typeface="Roboto Regular" charset="0"/>
              </a:rPr>
              <a:t>№ 442-ФЗ от 28 декабря 2013 года</a:t>
            </a:r>
          </a:p>
          <a:p>
            <a:pPr algn="ctr"/>
            <a:endParaRPr lang="ru-RU" sz="1600" kern="0" dirty="0" smtClean="0">
              <a:solidFill>
                <a:srgbClr val="002060"/>
              </a:solidFill>
              <a:sym typeface="Roboto Regular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5884" y="2122450"/>
            <a:ext cx="1726952" cy="1923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kern="0" dirty="0" smtClean="0">
                <a:solidFill>
                  <a:srgbClr val="002060"/>
                </a:solidFill>
                <a:sym typeface="Roboto Regular" charset="0"/>
              </a:rPr>
              <a:t>Национальная стратегия действий</a:t>
            </a:r>
          </a:p>
          <a:p>
            <a:pPr algn="ctr"/>
            <a:r>
              <a:rPr lang="ru-RU" sz="1700" kern="0" dirty="0" smtClean="0">
                <a:solidFill>
                  <a:srgbClr val="002060"/>
                </a:solidFill>
                <a:sym typeface="Roboto Regular" charset="0"/>
              </a:rPr>
              <a:t> в интересах детей</a:t>
            </a:r>
          </a:p>
          <a:p>
            <a:pPr algn="ctr"/>
            <a:r>
              <a:rPr lang="ru-RU" sz="1700" kern="0" dirty="0" smtClean="0">
                <a:solidFill>
                  <a:srgbClr val="002060"/>
                </a:solidFill>
                <a:sym typeface="Roboto Regular" charset="0"/>
              </a:rPr>
              <a:t> на 2012-2017 годы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42644" y="1063380"/>
            <a:ext cx="1872208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kern="0" dirty="0" smtClean="0">
                <a:solidFill>
                  <a:srgbClr val="002060"/>
                </a:solidFill>
                <a:sym typeface="Roboto Regular" charset="0"/>
              </a:rPr>
              <a:t>Концепция государственной семейной политики до 2025 года </a:t>
            </a:r>
          </a:p>
          <a:p>
            <a:pPr algn="ctr"/>
            <a:r>
              <a:rPr lang="ru-RU" sz="1600" kern="0" dirty="0" smtClean="0">
                <a:solidFill>
                  <a:srgbClr val="002060"/>
                </a:solidFill>
                <a:sym typeface="Roboto Regular" charset="0"/>
              </a:rPr>
              <a:t>от 25.08.2014 №1618-р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26420" y="3332896"/>
            <a:ext cx="175795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kern="0" dirty="0" smtClean="0">
                <a:solidFill>
                  <a:srgbClr val="002060"/>
                </a:solidFill>
                <a:sym typeface="Roboto Regular" charset="0"/>
              </a:rPr>
              <a:t>Региональная модель оказания социальной помощи семье с детьми, утвержденная приказом ДТ и СР Приморского края от 31.03.2016 №165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4892" y="846169"/>
            <a:ext cx="1872208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Подпрограмма «Комплексные меры по повышению качества жизни детей и семей с детьми в Приморском крае на 2013-2017 годы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30876" y="2701306"/>
            <a:ext cx="1440160" cy="1561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Конституция Российской Федерации от 12.12.1993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31076" y="2151268"/>
            <a:ext cx="1418456" cy="14880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Семейный кодекс РФ № 223-ФЗ от </a:t>
            </a:r>
            <a:r>
              <a:rPr lang="ru-RU" sz="1600" dirty="0" smtClean="0">
                <a:solidFill>
                  <a:schemeClr val="tx2"/>
                </a:solidFill>
              </a:rPr>
              <a:t>29.12.1995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8628" y="3084253"/>
            <a:ext cx="1728192" cy="1808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Федеральный закон Российской Федерации № 120-ФЗ-ФЗ «Об основах  системы профилактики безнадзорности и правонарушений несовершеннолетних</a:t>
            </a:r>
            <a:r>
              <a:rPr lang="ru-RU" sz="1200" dirty="0" smtClean="0">
                <a:solidFill>
                  <a:schemeClr val="tx2"/>
                </a:solidFill>
              </a:rPr>
              <a:t>»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77450" y="1261145"/>
            <a:ext cx="9937104" cy="446449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Социальная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выплата на приобретение жилья семье, в которой родилось одновременно трое и более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детей;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Региональный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материнский (семейный) капитал в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Приморском крае;</a:t>
            </a:r>
            <a:endParaRPr lang="ru-RU" sz="165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Ежемесячная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денежная выплата в случае рождения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(усыновления) третьего ребенка или последующих детей;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Ежемесячное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пособие на ребенка малоимущей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семье;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Меры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социальной поддержки многодетной малоимущей семье:</a:t>
            </a:r>
          </a:p>
          <a:p>
            <a:pPr lvl="2"/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    30-ти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процентная компенсация расходов по оплате коммунальных услуг;</a:t>
            </a:r>
          </a:p>
          <a:p>
            <a:pPr marL="1200150" lvl="2" indent="-285750">
              <a:buFontTx/>
              <a:buChar char="-"/>
            </a:pP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возмещение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расходов на лекарства по рецептам врача для детей в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возрасте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до 6 лет (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1020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рублей на 1 ребенка в год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marL="1200150" lvl="2" indent="-285750">
              <a:buFontTx/>
              <a:buChar char="-"/>
            </a:pP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возмещение расходов на проезд обучающихся в общеобразовательных организациях к месту обучения на внутригородском транспорте, а также в автобусах пригородных и внутрирайонных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линий;</a:t>
            </a:r>
          </a:p>
          <a:p>
            <a:pPr marL="1200150" lvl="2" indent="-285750">
              <a:buFontTx/>
              <a:buChar char="-"/>
            </a:pP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возмещение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расходов на посещение музеев, парков культуры и отдыха, а также выставок (212 рублей в год);</a:t>
            </a:r>
            <a:endParaRPr lang="ru-RU" sz="165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Единовременное пособие при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рождении ребенка, пособие по уходу за ребенком до  1,5 лет (единовременное –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18 615,18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рублей, по уходу 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 за первым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1650" i="1" dirty="0">
                <a:ea typeface="Arial Unicode MS" pitchFamily="34" charset="-128"/>
                <a:cs typeface="Arial Unicode MS" pitchFamily="34" charset="-128"/>
              </a:rPr>
              <a:t>3490,34, </a:t>
            </a:r>
            <a:r>
              <a:rPr lang="ru-RU" sz="1650" i="1" dirty="0" smtClean="0">
                <a:ea typeface="Arial Unicode MS" pitchFamily="34" charset="-128"/>
                <a:cs typeface="Arial Unicode MS" pitchFamily="34" charset="-128"/>
              </a:rPr>
              <a:t>за вторым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50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1650" i="1" dirty="0">
                <a:ea typeface="Arial Unicode MS" pitchFamily="34" charset="-128"/>
                <a:cs typeface="Arial Unicode MS" pitchFamily="34" charset="-128"/>
              </a:rPr>
              <a:t>6980,69</a:t>
            </a:r>
            <a:r>
              <a:rPr lang="ru-RU" sz="1650" dirty="0" smtClean="0">
                <a:ea typeface="Arial Unicode MS" pitchFamily="34" charset="-128"/>
                <a:cs typeface="Arial Unicode MS" pitchFamily="34" charset="-128"/>
              </a:rPr>
              <a:t>).</a:t>
            </a:r>
            <a:endParaRPr lang="ru-RU" sz="1650" dirty="0">
              <a:ea typeface="Arial Unicode MS" pitchFamily="34" charset="-128"/>
              <a:cs typeface="Arial Unicode MS" pitchFamily="34" charset="-128"/>
            </a:endParaRPr>
          </a:p>
          <a:p>
            <a:pPr indent="457200" algn="just">
              <a:lnSpc>
                <a:spcPct val="120000"/>
              </a:lnSpc>
            </a:pPr>
            <a:endParaRPr lang="ru-RU" altLang="ru-RU" sz="1800" i="1" kern="1200" dirty="0" smtClean="0">
              <a:solidFill>
                <a:schemeClr val="accent4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Roboto Regular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8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27"/>
            <a:ext cx="10693400" cy="20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" y="109017"/>
            <a:ext cx="10692002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МЕРЫ СОЦИАЛЬНОЙ ПОДДЕРЖКИ СЕМЕЙ С ДЕТЬМИ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93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96" y="340585"/>
            <a:ext cx="9624060" cy="664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dirty="0" smtClean="0">
                <a:latin typeface="Calibri" pitchFamily="34" charset="0"/>
                <a:cs typeface="Times New Roman" pitchFamily="18" charset="0"/>
              </a:rPr>
              <a:t>Новая система поддержки семьи и детства в городе Москве</a:t>
            </a:r>
            <a:endParaRPr lang="ru-RU" sz="3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bject 31"/>
          <p:cNvSpPr/>
          <p:nvPr/>
        </p:nvSpPr>
        <p:spPr>
          <a:xfrm>
            <a:off x="1485" y="212603"/>
            <a:ext cx="10691915" cy="792089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sz="4100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010107" y="2446605"/>
            <a:ext cx="82809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Gill Sans" charset="0"/>
              </a:rPr>
              <a:t>Методический центр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464420" y="2338884"/>
            <a:ext cx="49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1</a:t>
            </a: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1910361" y="1738719"/>
            <a:ext cx="84126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04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Gill Sans" charset="0"/>
              </a:rPr>
              <a:t>Социально-реабилитационных  центров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328645" y="1630998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12</a:t>
            </a: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2010107" y="2984175"/>
            <a:ext cx="82809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Gill Sans" charset="0"/>
              </a:rPr>
              <a:t>Нестационарных отделений социальной помощи семье и детям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330293" y="304677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12</a:t>
            </a:r>
          </a:p>
        </p:txBody>
      </p:sp>
      <p:sp>
        <p:nvSpPr>
          <p:cNvPr id="24" name="Прямоугольник 52"/>
          <p:cNvSpPr>
            <a:spLocks noChangeArrowheads="1"/>
          </p:cNvSpPr>
          <p:nvPr/>
        </p:nvSpPr>
        <p:spPr bwMode="auto">
          <a:xfrm>
            <a:off x="459020" y="30958"/>
            <a:ext cx="9794196" cy="8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78" tIns="49789" rIns="99578" bIns="49789">
            <a:spAutoFit/>
          </a:bodyPr>
          <a:lstStyle/>
          <a:p>
            <a:pPr algn="ctr" eaLnBrk="0" hangingPunct="0">
              <a:defRPr/>
            </a:pPr>
            <a:endParaRPr lang="ru-RU" altLang="ru-RU" sz="2400" b="1" i="1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defRPr/>
            </a:pPr>
            <a:r>
              <a:rPr lang="ru-RU" altLang="ru-RU" sz="2400" b="1" i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ЕДИНАЯ СИСТЕМА ПОМОЩИ И ПОДДЕРЖКИ СЕМЕЙ</a:t>
            </a:r>
            <a:endParaRPr lang="ru-RU" altLang="ru-RU" sz="2400" b="1" i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33360" y="3862378"/>
            <a:ext cx="49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1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31264" y="3882039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600" b="1" i="1" kern="0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Кризисное отделение </a:t>
            </a:r>
            <a:r>
              <a:rPr lang="ru-RU" sz="2600" b="1" i="1" kern="0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помощи </a:t>
            </a:r>
            <a:r>
              <a:rPr lang="ru-RU" sz="2600" b="1" i="1" kern="0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 гражданам, подвергшимся насилию</a:t>
            </a:r>
            <a:endParaRPr lang="ru-RU" sz="2600" b="1" i="1" kern="0" dirty="0">
              <a:solidFill>
                <a:srgbClr val="002060"/>
              </a:solidFill>
              <a:latin typeface="+mj-lt"/>
              <a:ea typeface="Arial Unicode MS" pitchFamily="34" charset="-128"/>
              <a:cs typeface="Arial Unicode MS" pitchFamily="34" charset="-128"/>
              <a:sym typeface="Roboto Regula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380" y="5437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3360" y="5149577"/>
            <a:ext cx="852185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i="1" dirty="0" smtClean="0">
                <a:solidFill>
                  <a:srgbClr val="002060"/>
                </a:solidFill>
                <a:latin typeface="+mj-lt"/>
              </a:rPr>
              <a:t>Ежегодно </a:t>
            </a:r>
            <a:r>
              <a:rPr lang="ru-RU" sz="2200" b="1" i="1" dirty="0">
                <a:solidFill>
                  <a:srgbClr val="002060"/>
                </a:solidFill>
                <a:latin typeface="+mj-lt"/>
              </a:rPr>
              <a:t>в учреждениях проходит около 7 тыс. несовершеннолетних, в том числе около 1,8 тыс. детей-инвалидов и детей с ОВЗ;  обслуживается  более  20,0 тыс. семей, находящихся в трудной жизненной ситуации, в том числе 5,0 тыс. многодетных семей, более 8,0 тыс. неполных семей, на социальном патронаже находится более 3,0 тыс. семей.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1"/>
          <p:cNvSpPr/>
          <p:nvPr/>
        </p:nvSpPr>
        <p:spPr>
          <a:xfrm>
            <a:off x="-626" y="281960"/>
            <a:ext cx="10691915" cy="1123201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sz="4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25041"/>
            <a:ext cx="9624060" cy="126047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i="1" kern="1200" dirty="0" smtClean="0">
                <a:latin typeface="+mn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ВНЕДРЕНИЕ НОВЫХ  ФОРМ </a:t>
            </a:r>
            <a:r>
              <a:rPr lang="ru-RU" altLang="ru-RU" sz="2800" i="1" kern="1200" dirty="0" smtClean="0">
                <a:latin typeface="+mn-lt"/>
                <a:ea typeface="Arial Unicode MS" pitchFamily="34" charset="-128"/>
                <a:cs typeface="Arial Unicode MS" pitchFamily="34" charset="-128"/>
                <a:sym typeface="Roboto Regular" charset="0"/>
              </a:rPr>
              <a:t/>
            </a:r>
            <a:br>
              <a:rPr lang="ru-RU" altLang="ru-RU" sz="2800" i="1" kern="1200" dirty="0" smtClean="0">
                <a:latin typeface="+mn-lt"/>
                <a:ea typeface="Arial Unicode MS" pitchFamily="34" charset="-128"/>
                <a:cs typeface="Arial Unicode MS" pitchFamily="34" charset="-128"/>
                <a:sym typeface="Roboto Regular" charset="0"/>
              </a:rPr>
            </a:br>
            <a:r>
              <a:rPr lang="ru-RU" altLang="ru-RU" sz="2800" i="1" kern="1200" dirty="0" smtClean="0">
                <a:latin typeface="+mn-lt"/>
                <a:ea typeface="Arial Unicode MS" pitchFamily="34" charset="-128"/>
                <a:cs typeface="Arial Unicode MS" pitchFamily="34" charset="-128"/>
                <a:sym typeface="Roboto Regular" charset="0"/>
              </a:rPr>
              <a:t>НЕСТАЦИОНАРНОЙ РАБОТЫ С СЕМЬЕЙ</a:t>
            </a:r>
            <a:endParaRPr lang="ru-RU" altLang="ru-RU" sz="2800" i="1" kern="1200" dirty="0" smtClean="0">
              <a:latin typeface="+mn-lt"/>
              <a:ea typeface="Arial Unicode MS" pitchFamily="34" charset="-128"/>
              <a:cs typeface="Arial Unicode MS" pitchFamily="34" charset="-128"/>
              <a:sym typeface="Roboto Regular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148" y="1405161"/>
            <a:ext cx="10153128" cy="4292633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ru-RU" sz="2200" i="1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Детско-родительские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и 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подростковые клубы различной направленности</a:t>
            </a: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социально-игровые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комнаты, 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к</a:t>
            </a:r>
            <a:r>
              <a:rPr lang="ru-RU" sz="2100" i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абинеты </a:t>
            </a:r>
            <a:r>
              <a:rPr lang="ru-RU" sz="2100" i="1" dirty="0" err="1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игротерапии</a:t>
            </a:r>
            <a:r>
              <a:rPr lang="ru-RU" sz="2100" i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100" i="1" dirty="0" err="1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лекотеки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, </a:t>
            </a: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сенсорные комнаты, 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комнаты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психологической 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разгрузки  </a:t>
            </a:r>
            <a:endParaRPr lang="ru-RU" sz="2100" i="1" dirty="0">
              <a:solidFill>
                <a:srgbClr val="002060"/>
              </a:solidFill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Школы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эффективного </a:t>
            </a:r>
            <a:r>
              <a:rPr lang="ru-RU" sz="2100" i="1" dirty="0" err="1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родительства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Родительские Университеты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«Семейный факультатив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» </a:t>
            </a: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Семейные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гостиные, комнаты семейного 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консультирования </a:t>
            </a:r>
          </a:p>
          <a:p>
            <a:pPr indent="45720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Р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одительские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лектории, анкетирование родителей, тренинги детско-родительских </a:t>
            </a:r>
            <a:r>
              <a:rPr lang="ru-RU" sz="2100" i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отношений, социальные акции, семейные праздники </a:t>
            </a:r>
            <a:r>
              <a:rPr lang="ru-RU" sz="2100" i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	</a:t>
            </a:r>
            <a:endParaRPr lang="ru-RU" sz="2100" i="1" kern="0" dirty="0" smtClean="0">
              <a:solidFill>
                <a:srgbClr val="002060"/>
              </a:solidFill>
              <a:latin typeface="+mj-lt"/>
              <a:ea typeface="Arial Unicode MS" pitchFamily="34" charset="-128"/>
              <a:cs typeface="Times New Roman" pitchFamily="18" charset="0"/>
              <a:sym typeface="Roboto Regular" charset="0"/>
            </a:endParaRPr>
          </a:p>
        </p:txBody>
      </p:sp>
      <p:pic>
        <p:nvPicPr>
          <p:cNvPr id="7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649"/>
            <a:ext cx="10693400" cy="11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16917" y="444111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2800" kern="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sym typeface="Roboto Regular" charset="0"/>
            </a:endParaRPr>
          </a:p>
        </p:txBody>
      </p:sp>
      <p:pic>
        <p:nvPicPr>
          <p:cNvPr id="8" name="Picture 2" descr="C:\Users\Инна\Desktop\к докладу Л.Ф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7649"/>
            <a:ext cx="10703040" cy="20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9639" y="109017"/>
            <a:ext cx="1069200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СОТРУДНИЧЕСТВО С ФОНДОМ ПОДДЕРЖКИ ДЕТЕЙ В ТЖС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58267" cy="111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:\логотип Детство территория с надписью зеленой.pn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5" b="26170"/>
          <a:stretch/>
        </p:blipFill>
        <p:spPr bwMode="auto">
          <a:xfrm>
            <a:off x="8875092" y="0"/>
            <a:ext cx="1816910" cy="11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117129"/>
            <a:ext cx="10692001" cy="50475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kern="0" dirty="0" smtClean="0">
                <a:solidFill>
                  <a:srgbClr val="C00000"/>
                </a:solidFill>
                <a:latin typeface="+mj-lt"/>
              </a:rPr>
              <a:t>Подпрограмма </a:t>
            </a:r>
            <a:r>
              <a:rPr lang="ru-RU" b="1" kern="0" dirty="0">
                <a:solidFill>
                  <a:srgbClr val="C00000"/>
                </a:solidFill>
                <a:latin typeface="+mj-lt"/>
              </a:rPr>
              <a:t>«Комплексные меры по повышению качества жизни детей и семей с детьми в Приморском крае на 2013-2017 годы» </a:t>
            </a:r>
            <a:r>
              <a:rPr lang="ru-RU" b="1" kern="0" dirty="0" smtClean="0">
                <a:solidFill>
                  <a:srgbClr val="C00000"/>
                </a:solidFill>
                <a:latin typeface="+mj-lt"/>
              </a:rPr>
              <a:t>государственной </a:t>
            </a:r>
            <a:r>
              <a:rPr lang="ru-RU" b="1" kern="0" dirty="0">
                <a:solidFill>
                  <a:srgbClr val="C00000"/>
                </a:solidFill>
                <a:latin typeface="+mj-lt"/>
              </a:rPr>
              <a:t>программы Приморского края «Социальная </a:t>
            </a:r>
            <a:r>
              <a:rPr lang="ru-RU" b="1" kern="0" dirty="0" smtClean="0">
                <a:solidFill>
                  <a:srgbClr val="C00000"/>
                </a:solidFill>
                <a:latin typeface="+mj-lt"/>
              </a:rPr>
              <a:t>поддержка </a:t>
            </a:r>
            <a:r>
              <a:rPr lang="ru-RU" b="1" kern="0" dirty="0">
                <a:solidFill>
                  <a:srgbClr val="C00000"/>
                </a:solidFill>
                <a:latin typeface="+mj-lt"/>
              </a:rPr>
              <a:t>населения Приморского края  на 2013-2017 годы</a:t>
            </a:r>
            <a:r>
              <a:rPr lang="ru-RU" b="1" kern="0" dirty="0" smtClean="0">
                <a:solidFill>
                  <a:srgbClr val="C00000"/>
                </a:solidFill>
                <a:latin typeface="+mj-lt"/>
              </a:rPr>
              <a:t>»  </a:t>
            </a:r>
            <a:r>
              <a:rPr lang="ru-RU" b="1" kern="0" dirty="0">
                <a:solidFill>
                  <a:srgbClr val="C00000"/>
                </a:solidFill>
                <a:latin typeface="+mj-lt"/>
              </a:rPr>
              <a:t>по программе Фонда «Защитим детей от насилия</a:t>
            </a:r>
            <a:r>
              <a:rPr lang="ru-RU" b="1" kern="0" dirty="0" smtClean="0">
                <a:solidFill>
                  <a:srgbClr val="C00000"/>
                </a:solidFill>
                <a:latin typeface="+mj-lt"/>
              </a:rPr>
              <a:t>!» 2014-2015 гг.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b="1" kern="0" dirty="0" smtClean="0">
              <a:solidFill>
                <a:srgbClr val="C00000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Реализация проектов «Радуга детства» и «</a:t>
            </a:r>
            <a:r>
              <a:rPr lang="ru-RU" b="1" kern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К</a:t>
            </a:r>
            <a:r>
              <a:rPr lang="ru-RU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рылья надежды» по реабилитации и интеграции детей-инвалидов   2014 – 2016 гг.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kern="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Комплекс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мер по </a:t>
            </a: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развитию эффективных практик социального сопровождения семей с детьми, нуждающихся в социальной помощи,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Приморском крае на 2016-2017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годы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kern="0" dirty="0" smtClean="0"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kern="0" dirty="0" smtClean="0">
                <a:solidFill>
                  <a:srgbClr val="0070C0"/>
                </a:solidFill>
                <a:latin typeface="+mj-lt"/>
              </a:rPr>
              <a:t>Комплекс мер по </a:t>
            </a:r>
            <a:r>
              <a:rPr lang="ru-RU" b="1" kern="0" dirty="0">
                <a:solidFill>
                  <a:srgbClr val="0070C0"/>
                </a:solidFill>
                <a:latin typeface="+mj-lt"/>
              </a:rPr>
              <a:t>развитию эффективных практик активной поддержки родителей, воспитывающих детей-инвалидов и детей с ограниченными возможностями здоровья,  в Приморском крае </a:t>
            </a:r>
            <a:r>
              <a:rPr lang="ru-RU" b="1" kern="0" dirty="0" smtClean="0">
                <a:solidFill>
                  <a:srgbClr val="0070C0"/>
                </a:solidFill>
                <a:latin typeface="+mj-lt"/>
              </a:rPr>
              <a:t>на </a:t>
            </a:r>
            <a:r>
              <a:rPr lang="ru-RU" b="1" kern="0" dirty="0">
                <a:solidFill>
                  <a:srgbClr val="0070C0"/>
                </a:solidFill>
                <a:latin typeface="+mj-lt"/>
              </a:rPr>
              <a:t>2016-2017 </a:t>
            </a:r>
            <a:r>
              <a:rPr lang="ru-RU" b="1" kern="0" dirty="0" smtClean="0">
                <a:solidFill>
                  <a:srgbClr val="0070C0"/>
                </a:solidFill>
                <a:latin typeface="+mj-lt"/>
              </a:rPr>
              <a:t>годы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kern="0" dirty="0" smtClean="0">
                <a:solidFill>
                  <a:srgbClr val="0070C0"/>
                </a:solidFill>
                <a:latin typeface="+mj-lt"/>
              </a:rPr>
              <a:t>Участие во Всероссийской акции «Добровольцы-детям»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b="1" kern="0" dirty="0" smtClean="0">
                <a:solidFill>
                  <a:srgbClr val="0070C0"/>
                </a:solidFill>
                <a:latin typeface="+mj-lt"/>
              </a:rPr>
              <a:t>Участие во Всероссийской выставке-форуме «Вместе - ради детей!»</a:t>
            </a:r>
            <a:endParaRPr lang="ru-RU" b="1" kern="0" dirty="0">
              <a:solidFill>
                <a:srgbClr val="0070C0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30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1"/>
          <p:cNvSpPr/>
          <p:nvPr/>
        </p:nvSpPr>
        <p:spPr>
          <a:xfrm>
            <a:off x="0" y="6405755"/>
            <a:ext cx="10715947" cy="1157095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20" name="object 31"/>
          <p:cNvSpPr/>
          <p:nvPr/>
        </p:nvSpPr>
        <p:spPr>
          <a:xfrm>
            <a:off x="31263" y="109017"/>
            <a:ext cx="10715947" cy="648073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Внедрение новых служб и технологий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263" y="1176266"/>
            <a:ext cx="493741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Служба экстренной социально- психологической  помощи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 «Социальный патруль»</a:t>
            </a:r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C:\Users\Инна\Desktop\к докладу Л.Ф\spovtoramidljabanne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4" y="2269257"/>
            <a:ext cx="4574922" cy="40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06740" y="1176266"/>
            <a:ext cx="493741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+mj-lt"/>
              </a:rPr>
              <a:t>С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лужба </a:t>
            </a:r>
            <a:r>
              <a:rPr lang="ru-RU" b="1" i="1" dirty="0">
                <a:solidFill>
                  <a:srgbClr val="0070C0"/>
                </a:solidFill>
                <a:latin typeface="+mj-lt"/>
              </a:rPr>
              <a:t>выездных мобильных бригад </a:t>
            </a:r>
            <a:endParaRPr lang="ru-RU" b="1" i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"</a:t>
            </a:r>
            <a:r>
              <a:rPr lang="ru-RU" b="1" i="1" dirty="0">
                <a:solidFill>
                  <a:srgbClr val="0070C0"/>
                </a:solidFill>
                <a:latin typeface="+mj-lt"/>
              </a:rPr>
              <a:t>Друг, помощник, консультант"</a:t>
            </a:r>
          </a:p>
        </p:txBody>
      </p:sp>
      <p:pic>
        <p:nvPicPr>
          <p:cNvPr id="3" name="Picture 2" descr="C:\Users\A9F6~1\AppData\Local\Temp\20160506_1307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r="20905" b="4350"/>
          <a:stretch/>
        </p:blipFill>
        <p:spPr bwMode="auto">
          <a:xfrm>
            <a:off x="5706740" y="2230212"/>
            <a:ext cx="4937414" cy="41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1"/>
          <p:cNvSpPr/>
          <p:nvPr/>
        </p:nvSpPr>
        <p:spPr>
          <a:xfrm>
            <a:off x="-19535" y="6405755"/>
            <a:ext cx="10715947" cy="1157095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20" name="object 31"/>
          <p:cNvSpPr/>
          <p:nvPr/>
        </p:nvSpPr>
        <p:spPr>
          <a:xfrm>
            <a:off x="0" y="223884"/>
            <a:ext cx="10715947" cy="605213"/>
          </a:xfrm>
          <a:custGeom>
            <a:avLst/>
            <a:gdLst/>
            <a:ahLst/>
            <a:cxnLst/>
            <a:rect l="l" t="t" r="r" b="b"/>
            <a:pathLst>
              <a:path w="10692130" h="530860">
                <a:moveTo>
                  <a:pt x="0" y="530326"/>
                </a:moveTo>
                <a:lnTo>
                  <a:pt x="10692003" y="530326"/>
                </a:lnTo>
                <a:lnTo>
                  <a:pt x="10692003" y="0"/>
                </a:lnTo>
                <a:lnTo>
                  <a:pt x="0" y="0"/>
                </a:lnTo>
                <a:lnTo>
                  <a:pt x="0" y="530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Внедрение новых служб и технологий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3262" y="1045121"/>
            <a:ext cx="493741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Служба </a:t>
            </a:r>
            <a:r>
              <a:rPr lang="ru-RU" b="1" i="1" dirty="0">
                <a:solidFill>
                  <a:srgbClr val="0070C0"/>
                </a:solidFill>
              </a:rPr>
              <a:t>социальной помощи гражданам, пострадавшим от физического, психического насилия, стихийных бедствий.</a:t>
            </a:r>
            <a:br>
              <a:rPr lang="ru-RU" b="1" i="1" dirty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62724" y="1027994"/>
            <a:ext cx="493741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С</a:t>
            </a:r>
            <a:r>
              <a:rPr lang="ru-RU" b="1" i="1" dirty="0" smtClean="0">
                <a:solidFill>
                  <a:srgbClr val="0070C0"/>
                </a:solidFill>
              </a:rPr>
              <a:t>лужба </a:t>
            </a:r>
            <a:r>
              <a:rPr lang="ru-RU" b="1" i="1" dirty="0">
                <a:solidFill>
                  <a:srgbClr val="0070C0"/>
                </a:solidFill>
              </a:rPr>
              <a:t>«Отпуск на час» для родителей с маломобильными детьми-инвалидами</a:t>
            </a:r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0" name="Picture 2" descr="C:\Users\A9F6~1\AppData\Local\Temp\ссора родител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2133509"/>
            <a:ext cx="3224791" cy="36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9F6~1\AppData\Local\Temp\Фото 3а домашнее визитирование (педагог проводит обучающие занятия на дому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7" y="2105648"/>
            <a:ext cx="2970131" cy="36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.М. Барскукова 12.03.2015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Т.М. Барскукова 12.03.2015 1</Template>
  <TotalTime>1766</TotalTime>
  <Words>718</Words>
  <Application>Microsoft Office PowerPoint</Application>
  <PresentationFormat>Произвольный</PresentationFormat>
  <Paragraphs>115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Т.М. Барскукова 12.03.2015 1</vt:lpstr>
      <vt:lpstr> Семья, семейная политика.  Работа с подростками, находящимися в конфликте с обществом и законом.  Региональные модели оказания социальной помощи.  Что могут гражданское общество  и власть?</vt:lpstr>
      <vt:lpstr>Презентация PowerPoint</vt:lpstr>
      <vt:lpstr>Презентация PowerPoint</vt:lpstr>
      <vt:lpstr>Презентация PowerPoint</vt:lpstr>
      <vt:lpstr>Новая система поддержки семьи и детства в городе Москве</vt:lpstr>
      <vt:lpstr>ВНЕДРЕНИЕ НОВЫХ  ФОРМ  НЕСТАЦИОНАРНОЙ РАБОТЫ С СЕМЬЕЙ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Единый информационный детский Телефон доверия</vt:lpstr>
      <vt:lpstr>Информационная открытость</vt:lpstr>
      <vt:lpstr>ПРИОРИТЕТНЫЕ НАПРАВЛЕНИЯ  СЕМЕЙНОЙ ПОЛИТИКИ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ПОДДЕРЖКА СЕМЬИ И ДЕТЕЙ: НОВЫЕ ПОДХОДЫ</dc:title>
  <dc:creator>deivox</dc:creator>
  <cp:lastModifiedBy>Смолина</cp:lastModifiedBy>
  <cp:revision>382</cp:revision>
  <dcterms:created xsi:type="dcterms:W3CDTF">2015-03-10T17:56:53Z</dcterms:created>
  <dcterms:modified xsi:type="dcterms:W3CDTF">2016-10-04T09:42:38Z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2014-11-07T00:00:00Z</vt:filetime>
  </property>
  <property fmtid="{D5CDD505-2E9C-101B-9397-08002B2CF9AE}" pid="3" name="LastSaved">
    <vt:filetime>2015-03-06T00:00:00Z</vt:filetime>
  </property>
</Properties>
</file>